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Lst>
  <p:notesMasterIdLst>
    <p:notesMasterId r:id="rId32"/>
  </p:notesMasterIdLst>
  <p:sldIdLst>
    <p:sldId id="256" r:id="rId3"/>
    <p:sldId id="284" r:id="rId4"/>
    <p:sldId id="266" r:id="rId5"/>
    <p:sldId id="257" r:id="rId6"/>
    <p:sldId id="259" r:id="rId7"/>
    <p:sldId id="260" r:id="rId8"/>
    <p:sldId id="261" r:id="rId9"/>
    <p:sldId id="262" r:id="rId10"/>
    <p:sldId id="279" r:id="rId11"/>
    <p:sldId id="280" r:id="rId12"/>
    <p:sldId id="281" r:id="rId13"/>
    <p:sldId id="282" r:id="rId14"/>
    <p:sldId id="263" r:id="rId15"/>
    <p:sldId id="269" r:id="rId16"/>
    <p:sldId id="265" r:id="rId17"/>
    <p:sldId id="267" r:id="rId18"/>
    <p:sldId id="268" r:id="rId19"/>
    <p:sldId id="270" r:id="rId20"/>
    <p:sldId id="273" r:id="rId21"/>
    <p:sldId id="272" r:id="rId22"/>
    <p:sldId id="274" r:id="rId23"/>
    <p:sldId id="275" r:id="rId24"/>
    <p:sldId id="276" r:id="rId25"/>
    <p:sldId id="277" r:id="rId26"/>
    <p:sldId id="278" r:id="rId27"/>
    <p:sldId id="286" r:id="rId28"/>
    <p:sldId id="287" r:id="rId29"/>
    <p:sldId id="285" r:id="rId30"/>
    <p:sldId id="283"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C4362"/>
    <a:srgbClr val="5EEC3C"/>
    <a:srgbClr val="FD7D9A"/>
    <a:srgbClr val="FC5C77"/>
    <a:srgbClr val="D70DFF"/>
    <a:srgbClr val="9900CC"/>
    <a:srgbClr val="BEA7FF"/>
    <a:srgbClr val="FF5BA5"/>
    <a:srgbClr val="940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43" autoAdjust="0"/>
  </p:normalViewPr>
  <p:slideViewPr>
    <p:cSldViewPr>
      <p:cViewPr varScale="1">
        <p:scale>
          <a:sx n="92" d="100"/>
          <a:sy n="92" d="100"/>
        </p:scale>
        <p:origin x="114" y="8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75428-1B30-4D35-ADC8-32DBB8B7DF38}" type="datetimeFigureOut">
              <a:rPr lang="en-US" smtClean="0"/>
              <a:t>08-Jul-19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67F28-651C-4E35-9C91-4BD22A1F90A8}" type="slidenum">
              <a:rPr lang="en-US" smtClean="0"/>
              <a:t>‹#›</a:t>
            </a:fld>
            <a:endParaRPr lang="en-US"/>
          </a:p>
        </p:txBody>
      </p:sp>
    </p:spTree>
    <p:extLst>
      <p:ext uri="{BB962C8B-B14F-4D97-AF65-F5344CB8AC3E}">
        <p14:creationId xmlns:p14="http://schemas.microsoft.com/office/powerpoint/2010/main" val="3982525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C67F28-651C-4E35-9C91-4BD22A1F90A8}" type="slidenum">
              <a:rPr lang="en-US" smtClean="0"/>
              <a:t>6</a:t>
            </a:fld>
            <a:endParaRPr lang="en-US"/>
          </a:p>
        </p:txBody>
      </p:sp>
    </p:spTree>
    <p:extLst>
      <p:ext uri="{BB962C8B-B14F-4D97-AF65-F5344CB8AC3E}">
        <p14:creationId xmlns:p14="http://schemas.microsoft.com/office/powerpoint/2010/main" val="110499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C67F28-651C-4E35-9C91-4BD22A1F90A8}" type="slidenum">
              <a:rPr lang="en-US" smtClean="0"/>
              <a:t>7</a:t>
            </a:fld>
            <a:endParaRPr lang="en-US"/>
          </a:p>
        </p:txBody>
      </p:sp>
    </p:spTree>
    <p:extLst>
      <p:ext uri="{BB962C8B-B14F-4D97-AF65-F5344CB8AC3E}">
        <p14:creationId xmlns:p14="http://schemas.microsoft.com/office/powerpoint/2010/main" val="2108423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3335275"/>
            <a:ext cx="8246070" cy="1221639"/>
          </a:xfrm>
          <a:noFill/>
          <a:effectLst/>
        </p:spPr>
        <p:txBody>
          <a:bodyPr>
            <a:normAutofit/>
          </a:bodyPr>
          <a:lstStyle>
            <a:lvl1pPr algn="r">
              <a:defRPr sz="3600">
                <a:solidFill>
                  <a:schemeClr val="bg1"/>
                </a:solidFill>
                <a:effectLst>
                  <a:outerShdw blurRad="76200" dist="38100" dir="3000000" algn="ctr" rotWithShape="0">
                    <a:schemeClr val="tx1">
                      <a:alpha val="41000"/>
                    </a:schemeClr>
                  </a:outerShdw>
                </a:effectLst>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601670" y="2266340"/>
            <a:ext cx="8246070" cy="1068935"/>
          </a:xfrm>
          <a:noFill/>
        </p:spPr>
        <p:txBody>
          <a:bodyPr>
            <a:normAutofit/>
          </a:bodyPr>
          <a:lstStyle>
            <a:lvl1pPr marL="0" indent="0" algn="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p>
          <a:p>
            <a:r>
              <a:rPr lang="en-US" dirty="0" smtClean="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08-Jul-19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655770" y="3946095"/>
            <a:ext cx="1294032" cy="46585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778577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55289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14154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08-Jul-19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44635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08-Jul-19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71812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08-Jul-19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53677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08-Jul-19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37664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3929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6" y="1502815"/>
            <a:ext cx="8246070" cy="3206801"/>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smtClean="0"/>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08-Jul-19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310106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08-Jul-19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82775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28989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B82CCC60-E8CD-4174-8B1A-7DF615B22EEF}" type="slidenum">
              <a:rPr lang="en-US" smtClean="0"/>
              <a:pPr/>
              <a:t>‹#›</a:t>
            </a:fld>
            <a:endParaRPr lang="en-US"/>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3658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08-Jul-19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86187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08-Jul-19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82CCC60-E8CD-4174-8B1A-7DF615B22EEF}" type="slidenum">
              <a:rPr lang="en-US" smtClean="0"/>
              <a:pPr/>
              <a:t>‹#›</a:t>
            </a:fld>
            <a:endParaRPr lang="en-US"/>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9920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08-Jul-19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05241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665537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9" name="Picture 8" descr="E:\websites\free-power-point-templates\2012\logos.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655770" y="3946095"/>
            <a:ext cx="1294032" cy="46585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70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29" y="433880"/>
            <a:ext cx="6260905" cy="572644"/>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2434129" y="1198559"/>
            <a:ext cx="626090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08-Jul-19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08-Jul-19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1"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36879" y="1808225"/>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36879" y="2239745"/>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572000" y="1808225"/>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572000" y="2239745"/>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08-Jul-19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08-Jul-19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08-Jul-19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08-Jul-19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08-Jul-19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53074F12-AA26-4AC8-9962-C36BB8F32554}" type="datetimeFigureOut">
              <a:rPr lang="en-US" smtClean="0"/>
              <a:pPr/>
              <a:t>08-Jul-19</a:t>
            </a:fld>
            <a:endParaRPr lang="en-US"/>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45469651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jp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18" Type="http://schemas.openxmlformats.org/officeDocument/2006/relationships/slide" Target="slide29.xml"/><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4.xml"/><Relationship Id="rId17" Type="http://schemas.openxmlformats.org/officeDocument/2006/relationships/slide" Target="slide28.xml"/><Relationship Id="rId2" Type="http://schemas.openxmlformats.org/officeDocument/2006/relationships/slide" Target="slide1.xml"/><Relationship Id="rId16" Type="http://schemas.openxmlformats.org/officeDocument/2006/relationships/slide" Target="slide24.xml"/><Relationship Id="rId1" Type="http://schemas.openxmlformats.org/officeDocument/2006/relationships/slideLayout" Target="../slideLayouts/slideLayout14.xml"/><Relationship Id="rId6" Type="http://schemas.openxmlformats.org/officeDocument/2006/relationships/slide" Target="slide5.xml"/><Relationship Id="rId11" Type="http://schemas.openxmlformats.org/officeDocument/2006/relationships/slide" Target="slide12.xml"/><Relationship Id="rId5" Type="http://schemas.openxmlformats.org/officeDocument/2006/relationships/slide" Target="slide4.xml"/><Relationship Id="rId15" Type="http://schemas.openxmlformats.org/officeDocument/2006/relationships/slide" Target="slide21.xml"/><Relationship Id="rId10" Type="http://schemas.openxmlformats.org/officeDocument/2006/relationships/slide" Target="slide9.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edumantra.net/ncert-extra-questions/chapter-7-part-i-a-baker-from-goa-extra-questions-and-notes/" TargetMode="External"/><Relationship Id="rId7" Type="http://schemas.openxmlformats.org/officeDocument/2006/relationships/hyperlink" Target="https://www.youtube.com/watch?v=rMqEh72slms&amp;feature=youtu.be" TargetMode="External"/><Relationship Id="rId2" Type="http://schemas.openxmlformats.org/officeDocument/2006/relationships/hyperlink" Target="http://www.cbsesamplepapers.info/cbse/cbse-class-10-english-first-flight-extra-questions-chapter-7-glimpses-of-india" TargetMode="External"/><Relationship Id="rId1" Type="http://schemas.openxmlformats.org/officeDocument/2006/relationships/slideLayout" Target="../slideLayouts/slideLayout7.xml"/><Relationship Id="rId6" Type="http://schemas.openxmlformats.org/officeDocument/2006/relationships/hyperlink" Target="http://ncertbooks.prashanthellina.com/class_10.English.FirstFlight/index.html" TargetMode="External"/><Relationship Id="rId5" Type="http://schemas.openxmlformats.org/officeDocument/2006/relationships/hyperlink" Target="https://nvseng10.weebly.com/a-baker-from-goa.html" TargetMode="External"/><Relationship Id="rId4" Type="http://schemas.openxmlformats.org/officeDocument/2006/relationships/hyperlink" Target="https://www.cbsetuts.com/cbse-revision-notes-class-10-english-first-flight-chapter-7-glimpses-indi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669" y="3182571"/>
            <a:ext cx="8398775" cy="1679754"/>
          </a:xfrm>
        </p:spPr>
        <p:txBody>
          <a:bodyPr>
            <a:normAutofit fontScale="90000"/>
          </a:bodyPr>
          <a:lstStyle/>
          <a:p>
            <a:r>
              <a:rPr lang="en-US" dirty="0" smtClean="0"/>
              <a:t> </a:t>
            </a:r>
            <a:br>
              <a:rPr lang="en-US" dirty="0" smtClean="0"/>
            </a:br>
            <a:r>
              <a:rPr lang="en-US" sz="2200" dirty="0" smtClean="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rPr>
              <a:t>Name: Aarav Mahajan</a:t>
            </a:r>
            <a:br>
              <a:rPr lang="en-US" sz="2200" dirty="0" smtClean="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rPr>
            </a:br>
            <a:r>
              <a:rPr lang="en-US" sz="2200" dirty="0" smtClean="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rPr>
              <a:t>class: X-”B”</a:t>
            </a:r>
            <a:br>
              <a:rPr lang="en-US" sz="2200" dirty="0" smtClean="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rPr>
            </a:br>
            <a:r>
              <a:rPr lang="en-US" sz="2200" dirty="0" smtClean="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rPr>
              <a:t>Roll No:”1”</a:t>
            </a:r>
            <a:br>
              <a:rPr lang="en-US" sz="2200" dirty="0" smtClean="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rPr>
            </a:br>
            <a:r>
              <a:rPr lang="en-US" sz="2200" dirty="0" smtClean="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rPr>
              <a:t>Submitted to: Mrs. </a:t>
            </a:r>
            <a:r>
              <a:rPr lang="en-US" sz="2200" dirty="0" err="1" smtClean="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rPr>
              <a:t>Suman</a:t>
            </a:r>
            <a:r>
              <a:rPr lang="en-US" sz="2200" dirty="0" smtClean="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rPr>
              <a:t> ma'am</a:t>
            </a:r>
            <a:endParaRPr lang="en-US" sz="4000" dirty="0">
              <a:effectLst>
                <a:outerShdw blurRad="38100" dist="38100" dir="2700000" algn="tl">
                  <a:srgbClr val="000000">
                    <a:alpha val="43137"/>
                  </a:srgbClr>
                </a:outerShdw>
              </a:effectLst>
              <a:latin typeface="Lobster" panose="00000500000000000000" pitchFamily="2" charset="0"/>
              <a:cs typeface="Kumar One Outline" panose="00000500000000000000" pitchFamily="2" charset="0"/>
            </a:endParaRPr>
          </a:p>
        </p:txBody>
      </p:sp>
      <p:sp>
        <p:nvSpPr>
          <p:cNvPr id="3" name="Subtitle 2"/>
          <p:cNvSpPr>
            <a:spLocks noGrp="1"/>
          </p:cNvSpPr>
          <p:nvPr>
            <p:ph type="subTitle" idx="1"/>
          </p:nvPr>
        </p:nvSpPr>
        <p:spPr>
          <a:xfrm>
            <a:off x="601669" y="2171539"/>
            <a:ext cx="8246070" cy="1068935"/>
          </a:xfrm>
        </p:spPr>
        <p:txBody>
          <a:bodyPr>
            <a:normAutofit/>
          </a:bodyPr>
          <a:lstStyle/>
          <a:p>
            <a:r>
              <a:rPr lang="en-US" sz="4400" b="1" i="1" dirty="0" smtClean="0">
                <a:solidFill>
                  <a:srgbClr val="FFFF00"/>
                </a:solidFill>
                <a:latin typeface="Satisfy" panose="02000000000000000000" pitchFamily="2" charset="0"/>
                <a:cs typeface="Kumar One Outline" panose="00000500000000000000" pitchFamily="2" charset="0"/>
              </a:rPr>
              <a:t> A </a:t>
            </a:r>
            <a:r>
              <a:rPr lang="en-US" sz="4400" b="1" i="1" dirty="0" smtClean="0">
                <a:solidFill>
                  <a:srgbClr val="FFFF00"/>
                </a:solidFill>
                <a:latin typeface="Satisfy" panose="02000000000000000000" pitchFamily="2" charset="0"/>
                <a:cs typeface="Kumar One Outline" panose="00000500000000000000" pitchFamily="2" charset="0"/>
              </a:rPr>
              <a:t>BAKER FROM GOA</a:t>
            </a:r>
            <a:endParaRPr lang="en-US" sz="4400" b="1" i="1" dirty="0">
              <a:solidFill>
                <a:srgbClr val="FFFF00"/>
              </a:solidFill>
              <a:latin typeface="Satisfy" panose="02000000000000000000" pitchFamily="2" charset="0"/>
              <a:cs typeface="Kumar One Outline"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5296" y="92251"/>
            <a:ext cx="1137628" cy="18397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2924" y="34348"/>
            <a:ext cx="1214801" cy="1955534"/>
          </a:xfrm>
          <a:prstGeom prst="rect">
            <a:avLst/>
          </a:prstGeom>
        </p:spPr>
      </p:pic>
    </p:spTree>
    <p:extLst>
      <p:ext uri="{BB962C8B-B14F-4D97-AF65-F5344CB8AC3E}">
        <p14:creationId xmlns:p14="http://schemas.microsoft.com/office/powerpoint/2010/main" val="36392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5"/>
                                        </p:tgtEl>
                                        <p:attrNameLst>
                                          <p:attrName>r</p:attrName>
                                        </p:attrNameLst>
                                      </p:cBhvr>
                                    </p:animRot>
                                  </p:childTnLst>
                                </p:cTn>
                              </p:par>
                              <p:par>
                                <p:cTn id="9" presetID="14" presetClass="entr" presetSubtype="1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blip>
          <a:srcRect/>
          <a:stretch>
            <a:fillRect t="-58000" b="-5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09" y="0"/>
            <a:ext cx="5039265" cy="5143500"/>
          </a:xfrm>
          <a:prstGeom prst="rect">
            <a:avLst/>
          </a:prstGeom>
        </p:spPr>
      </p:pic>
    </p:spTree>
    <p:extLst>
      <p:ext uri="{BB962C8B-B14F-4D97-AF65-F5344CB8AC3E}">
        <p14:creationId xmlns:p14="http://schemas.microsoft.com/office/powerpoint/2010/main" val="68943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blip>
          <a:srcRect/>
          <a:stretch>
            <a:fillRect t="-58000" b="-5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10" y="0"/>
            <a:ext cx="5039265" cy="5143500"/>
          </a:xfrm>
          <a:prstGeom prst="rect">
            <a:avLst/>
          </a:prstGeom>
        </p:spPr>
      </p:pic>
    </p:spTree>
    <p:extLst>
      <p:ext uri="{BB962C8B-B14F-4D97-AF65-F5344CB8AC3E}">
        <p14:creationId xmlns:p14="http://schemas.microsoft.com/office/powerpoint/2010/main" val="55944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playback_Tr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555" y="1502815"/>
            <a:ext cx="6095337" cy="3512215"/>
          </a:xfrm>
          <a:prstGeom prst="rect">
            <a:avLst/>
          </a:prstGeom>
          <a:ln>
            <a:noFill/>
          </a:ln>
          <a:effectLst>
            <a:outerShdw blurRad="190500" algn="tl" rotWithShape="0">
              <a:srgbClr val="000000">
                <a:alpha val="70000"/>
              </a:srgbClr>
            </a:outerShdw>
          </a:effectLst>
        </p:spPr>
      </p:pic>
      <p:sp>
        <p:nvSpPr>
          <p:cNvPr id="3" name="TextBox 2"/>
          <p:cNvSpPr txBox="1"/>
          <p:nvPr/>
        </p:nvSpPr>
        <p:spPr>
          <a:xfrm>
            <a:off x="5335526" y="281175"/>
            <a:ext cx="3664920" cy="646331"/>
          </a:xfrm>
          <a:prstGeom prst="rect">
            <a:avLst/>
          </a:prstGeom>
          <a:noFill/>
        </p:spPr>
        <p:txBody>
          <a:bodyPr wrap="square" rtlCol="0">
            <a:spAutoFit/>
          </a:bodyPr>
          <a:lstStyle/>
          <a:p>
            <a:r>
              <a:rPr lang="en-US" dirty="0" smtClean="0"/>
              <a:t>  </a:t>
            </a:r>
            <a:r>
              <a:rPr lang="en-US" sz="3600" b="1" i="1" u="sng" dirty="0" smtClean="0">
                <a:solidFill>
                  <a:srgbClr val="FFFF00"/>
                </a:solidFill>
                <a:latin typeface="Baskerville Old Face" panose="02020602080505020303" pitchFamily="18" charset="0"/>
              </a:rPr>
              <a:t>Short Video:</a:t>
            </a:r>
            <a:endParaRPr lang="en-US" sz="3600" b="1" i="1" u="sng" dirty="0">
              <a:solidFill>
                <a:srgbClr val="FFFF00"/>
              </a:solidFill>
              <a:latin typeface="Baskerville Old Face" panose="02020602080505020303"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6885">
            <a:off x="6561859" y="1671859"/>
            <a:ext cx="2290575" cy="290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532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9"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26"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80">
                                          <p:stCondLst>
                                            <p:cond delay="0"/>
                                          </p:stCondLst>
                                        </p:cTn>
                                        <p:tgtEl>
                                          <p:spTgt spid="4"/>
                                        </p:tgtEl>
                                      </p:cBhvr>
                                    </p:animEffect>
                                    <p:anim calcmode="lin" valueType="num">
                                      <p:cBhvr>
                                        <p:cTn id="1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gtEl>
                                      </p:cBhvr>
                                      <p:to x="100000" y="60000"/>
                                    </p:animScale>
                                    <p:animScale>
                                      <p:cBhvr>
                                        <p:cTn id="22" dur="166" decel="50000">
                                          <p:stCondLst>
                                            <p:cond delay="676"/>
                                          </p:stCondLst>
                                        </p:cTn>
                                        <p:tgtEl>
                                          <p:spTgt spid="4"/>
                                        </p:tgtEl>
                                      </p:cBhvr>
                                      <p:to x="100000" y="100000"/>
                                    </p:animScale>
                                    <p:animScale>
                                      <p:cBhvr>
                                        <p:cTn id="23" dur="26">
                                          <p:stCondLst>
                                            <p:cond delay="1312"/>
                                          </p:stCondLst>
                                        </p:cTn>
                                        <p:tgtEl>
                                          <p:spTgt spid="4"/>
                                        </p:tgtEl>
                                      </p:cBhvr>
                                      <p:to x="100000" y="80000"/>
                                    </p:animScale>
                                    <p:animScale>
                                      <p:cBhvr>
                                        <p:cTn id="24" dur="166" decel="50000">
                                          <p:stCondLst>
                                            <p:cond delay="1338"/>
                                          </p:stCondLst>
                                        </p:cTn>
                                        <p:tgtEl>
                                          <p:spTgt spid="4"/>
                                        </p:tgtEl>
                                      </p:cBhvr>
                                      <p:to x="100000" y="100000"/>
                                    </p:animScale>
                                    <p:animScale>
                                      <p:cBhvr>
                                        <p:cTn id="25" dur="26">
                                          <p:stCondLst>
                                            <p:cond delay="1642"/>
                                          </p:stCondLst>
                                        </p:cTn>
                                        <p:tgtEl>
                                          <p:spTgt spid="4"/>
                                        </p:tgtEl>
                                      </p:cBhvr>
                                      <p:to x="100000" y="90000"/>
                                    </p:animScale>
                                    <p:animScale>
                                      <p:cBhvr>
                                        <p:cTn id="26" dur="166" decel="50000">
                                          <p:stCondLst>
                                            <p:cond delay="1668"/>
                                          </p:stCondLst>
                                        </p:cTn>
                                        <p:tgtEl>
                                          <p:spTgt spid="4"/>
                                        </p:tgtEl>
                                      </p:cBhvr>
                                      <p:to x="100000" y="100000"/>
                                    </p:animScale>
                                    <p:animScale>
                                      <p:cBhvr>
                                        <p:cTn id="27" dur="26">
                                          <p:stCondLst>
                                            <p:cond delay="1808"/>
                                          </p:stCondLst>
                                        </p:cTn>
                                        <p:tgtEl>
                                          <p:spTgt spid="4"/>
                                        </p:tgtEl>
                                      </p:cBhvr>
                                      <p:to x="100000" y="95000"/>
                                    </p:animScale>
                                    <p:animScale>
                                      <p:cBhvr>
                                        <p:cTn id="2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9"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30115" y="433880"/>
            <a:ext cx="3970330" cy="646331"/>
          </a:xfrm>
          <a:prstGeom prst="rect">
            <a:avLst/>
          </a:prstGeom>
          <a:noFill/>
        </p:spPr>
        <p:txBody>
          <a:bodyPr wrap="square" rtlCol="0">
            <a:spAutoFit/>
          </a:bodyPr>
          <a:lstStyle/>
          <a:p>
            <a:r>
              <a:rPr lang="en-US" sz="3600" b="1" i="1" u="sng" dirty="0" smtClean="0">
                <a:solidFill>
                  <a:srgbClr val="FFFF00"/>
                </a:solidFill>
                <a:latin typeface="Arial Rounded MT Bold" panose="020F0704030504030204" pitchFamily="34" charset="0"/>
              </a:rPr>
              <a:t>Word Meanings:</a:t>
            </a:r>
            <a:endParaRPr lang="en-US" sz="3600" b="1" i="1" u="sng" dirty="0">
              <a:solidFill>
                <a:srgbClr val="FFFF00"/>
              </a:solidFill>
              <a:latin typeface="Arial Rounded MT Bold" panose="020F0704030504030204" pitchFamily="34" charset="0"/>
            </a:endParaRPr>
          </a:p>
        </p:txBody>
      </p:sp>
      <p:sp>
        <p:nvSpPr>
          <p:cNvPr id="3" name="TextBox 2"/>
          <p:cNvSpPr txBox="1"/>
          <p:nvPr/>
        </p:nvSpPr>
        <p:spPr>
          <a:xfrm>
            <a:off x="0" y="1350110"/>
            <a:ext cx="9144000"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smtClean="0">
                <a:latin typeface="Bahnschrift Condensed" panose="020B0502040204020203" pitchFamily="34" charset="0"/>
              </a:rPr>
              <a:t>                                                       </a:t>
            </a:r>
            <a:r>
              <a:rPr lang="en-US" sz="2400" b="1" dirty="0" smtClean="0">
                <a:latin typeface="Bahnschrift Condensed" panose="020B0502040204020203" pitchFamily="34" charset="0"/>
              </a:rPr>
              <a:t>Vocabulary Building:</a:t>
            </a:r>
            <a:endParaRPr lang="en-US" sz="2400" b="1" dirty="0">
              <a:latin typeface="Bahnschrift Condensed" panose="020B0502040204020203" pitchFamily="34" charset="0"/>
            </a:endParaRPr>
          </a:p>
        </p:txBody>
      </p:sp>
      <p:sp>
        <p:nvSpPr>
          <p:cNvPr id="6" name="TextBox 5"/>
          <p:cNvSpPr txBox="1"/>
          <p:nvPr/>
        </p:nvSpPr>
        <p:spPr>
          <a:xfrm>
            <a:off x="66393" y="1765229"/>
            <a:ext cx="7024430" cy="461665"/>
          </a:xfrm>
          <a:prstGeom prst="rect">
            <a:avLst/>
          </a:prstGeom>
          <a:noFill/>
        </p:spPr>
        <p:txBody>
          <a:bodyPr wrap="square" rtlCol="0">
            <a:spAutoFit/>
          </a:bodyPr>
          <a:lstStyle/>
          <a:p>
            <a:pPr lvl="0"/>
            <a:endParaRPr lang="en-US" altLang="en-US" sz="1200" b="1" dirty="0" smtClean="0">
              <a:solidFill>
                <a:srgbClr val="000000"/>
              </a:solidFill>
            </a:endParaRPr>
          </a:p>
          <a:p>
            <a:endParaRPr lang="en-US" sz="1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633" y="1829511"/>
            <a:ext cx="1985165" cy="3157343"/>
          </a:xfrm>
          <a:prstGeom prst="rect">
            <a:avLst/>
          </a:prstGeom>
        </p:spPr>
      </p:pic>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96260" y="1829511"/>
            <a:ext cx="5955495" cy="3313989"/>
          </a:xfrm>
          <a:prstGeom prst="rect">
            <a:avLst/>
          </a:prstGeom>
          <a:ln>
            <a:solidFill>
              <a:srgbClr val="FF000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7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par>
                                <p:cTn id="8" presetID="8" presetClass="emph" presetSubtype="0" fill="hold" grpId="0" nodeType="withEffect">
                                  <p:stCondLst>
                                    <p:cond delay="0"/>
                                  </p:stCondLst>
                                  <p:childTnLst>
                                    <p:animRot by="21600000">
                                      <p:cBhvr>
                                        <p:cTn id="9" dur="750" fill="hold"/>
                                        <p:tgtEl>
                                          <p:spTgt spid="3"/>
                                        </p:tgtEl>
                                        <p:attrNameLst>
                                          <p:attrName>r</p:attrName>
                                        </p:attrNameLst>
                                      </p:cBhvr>
                                    </p:animRot>
                                  </p:childTnLst>
                                </p:cTn>
                              </p:par>
                              <p:par>
                                <p:cTn id="10" presetID="14" presetClass="entr" presetSubtype="1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7410" y="205979"/>
            <a:ext cx="3809390" cy="857250"/>
          </a:xfrm>
        </p:spPr>
        <p:txBody>
          <a:bodyPr>
            <a:normAutofit/>
          </a:bodyPr>
          <a:lstStyle/>
          <a:p>
            <a:r>
              <a:rPr lang="en-US" sz="3600" b="1" i="1" u="sng" dirty="0" smtClean="0">
                <a:solidFill>
                  <a:srgbClr val="FFFF00"/>
                </a:solidFill>
                <a:latin typeface="Arial Rounded MT Bold" panose="020F0704030504030204" pitchFamily="34" charset="0"/>
              </a:rPr>
              <a:t>Word Meanings:</a:t>
            </a:r>
            <a:endParaRPr lang="en-US" sz="3600" b="1" i="1" u="sng" dirty="0">
              <a:solidFill>
                <a:srgbClr val="FFFF00"/>
              </a:solidFill>
              <a:latin typeface="Arial Rounded MT Bold" panose="020F0704030504030204" pitchFamily="34" charset="0"/>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69196" y="1502815"/>
            <a:ext cx="6387969" cy="3400391"/>
          </a:xfrm>
          <a:prstGeom prst="rect">
            <a:avLst/>
          </a:prstGeom>
          <a:ln>
            <a:solidFill>
              <a:srgbClr val="00B0F0"/>
            </a:solid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081" y="1960931"/>
            <a:ext cx="2111926" cy="2443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195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835" y="128469"/>
            <a:ext cx="6108198" cy="763525"/>
          </a:xfrm>
        </p:spPr>
        <p:txBody>
          <a:bodyPr>
            <a:normAutofit/>
          </a:bodyPr>
          <a:lstStyle/>
          <a:p>
            <a:r>
              <a:rPr lang="en-US" b="1" i="1" dirty="0" smtClean="0">
                <a:solidFill>
                  <a:srgbClr val="BEA7FF"/>
                </a:solidFill>
                <a:latin typeface="Palatino Linotype" panose="02040502050505030304" pitchFamily="18" charset="0"/>
              </a:rPr>
              <a:t>Characters of the story.</a:t>
            </a:r>
            <a:endParaRPr lang="en-US" b="1" i="1" dirty="0">
              <a:solidFill>
                <a:srgbClr val="BEA7FF"/>
              </a:solidFill>
              <a:latin typeface="Palatino Linotype" panose="02040502050505030304" pitchFamily="18" charset="0"/>
            </a:endParaRPr>
          </a:p>
        </p:txBody>
      </p:sp>
      <p:sp>
        <p:nvSpPr>
          <p:cNvPr id="3" name="Content Placeholder 2"/>
          <p:cNvSpPr>
            <a:spLocks noGrp="1"/>
          </p:cNvSpPr>
          <p:nvPr>
            <p:ph idx="1"/>
          </p:nvPr>
        </p:nvSpPr>
        <p:spPr>
          <a:xfrm>
            <a:off x="2586835" y="891994"/>
            <a:ext cx="6413609" cy="4123036"/>
          </a:xfrm>
        </p:spPr>
        <p:style>
          <a:lnRef idx="1">
            <a:schemeClr val="accent5"/>
          </a:lnRef>
          <a:fillRef idx="2">
            <a:schemeClr val="accent5"/>
          </a:fillRef>
          <a:effectRef idx="1">
            <a:schemeClr val="accent5"/>
          </a:effectRef>
          <a:fontRef idx="minor">
            <a:schemeClr val="dk1"/>
          </a:fontRef>
        </p:style>
        <p:txBody>
          <a:bodyPr>
            <a:noAutofit/>
          </a:bodyPr>
          <a:lstStyle/>
          <a:p>
            <a:pPr marL="0" indent="0">
              <a:buNone/>
            </a:pPr>
            <a:r>
              <a:rPr lang="en-US" b="1" dirty="0" smtClean="0">
                <a:ln w="12700">
                  <a:solidFill>
                    <a:schemeClr val="accent1"/>
                  </a:solidFill>
                  <a:prstDash val="solid"/>
                </a:ln>
                <a:solidFill>
                  <a:srgbClr val="FFFF00"/>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Baker:</a:t>
            </a:r>
          </a:p>
          <a:p>
            <a:pPr marL="0" indent="0">
              <a:buNone/>
            </a:pPr>
            <a:r>
              <a:rPr lang="en-IN" sz="2400" b="1" dirty="0" smtClean="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The </a:t>
            </a:r>
            <a:r>
              <a:rPr lang="en-IN" sz="2400" b="1" dirty="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baker or bread-seller of those days had a peculiar dress known as the </a:t>
            </a:r>
            <a:r>
              <a:rPr lang="en-IN" sz="2400" b="1" dirty="0" err="1">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kabai</a:t>
            </a:r>
            <a:r>
              <a:rPr lang="en-IN" sz="2400" b="1" dirty="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 It was a </a:t>
            </a:r>
            <a:r>
              <a:rPr lang="en-IN" sz="2400" b="1" dirty="0" smtClean="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single piece </a:t>
            </a:r>
            <a:r>
              <a:rPr lang="en-IN" sz="2400" b="1" dirty="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long frock reaching down to the knees. In our childhood we saw bakers wearing a shirt and trousers which were shorter than full-length ones and longer than half pants. Even today, anyone who wears a half pant which reaches just below the knees invites </a:t>
            </a:r>
            <a:r>
              <a:rPr lang="en-IN" sz="2400" b="1" dirty="0" smtClean="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the comment </a:t>
            </a:r>
            <a:r>
              <a:rPr lang="en-IN" sz="2400" b="1" dirty="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that he is dressed like a </a:t>
            </a:r>
            <a:r>
              <a:rPr lang="en-IN" sz="2400" b="1" dirty="0" err="1" smtClean="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pader</a:t>
            </a:r>
            <a:r>
              <a:rPr lang="en-IN" sz="2400" b="1" dirty="0" smtClean="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rPr>
              <a:t>.</a:t>
            </a:r>
            <a:endParaRPr lang="en-US" sz="2400" b="1" dirty="0">
              <a:ln w="12700">
                <a:solidFill>
                  <a:schemeClr val="accent1"/>
                </a:solidFill>
                <a:prstDash val="solid"/>
              </a:ln>
              <a:solidFill>
                <a:srgbClr val="D70DFF"/>
              </a:solidFill>
              <a:effectLst>
                <a:outerShdw dist="38100" dir="2640000" algn="bl" rotWithShape="0">
                  <a:schemeClr val="accent1"/>
                </a:outerShdw>
              </a:effectLst>
              <a:latin typeface="Frank Ruhl Libre" panose="00000500000000000000" pitchFamily="2" charset="-79"/>
              <a:cs typeface="Frank Ruhl Libre" panose="00000500000000000000" pitchFamily="2" charset="-79"/>
            </a:endParaRPr>
          </a:p>
        </p:txBody>
      </p:sp>
    </p:spTree>
    <p:extLst>
      <p:ext uri="{BB962C8B-B14F-4D97-AF65-F5344CB8AC3E}">
        <p14:creationId xmlns:p14="http://schemas.microsoft.com/office/powerpoint/2010/main" val="21125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32" presetClass="emph" presetSubtype="0" fill="hold" grpId="0" nodeType="withEffect">
                                  <p:stCondLst>
                                    <p:cond delay="0"/>
                                  </p:stCondLst>
                                  <p:childTnLst>
                                    <p:animRot by="120000">
                                      <p:cBhvr>
                                        <p:cTn id="9" dur="100" fill="hold">
                                          <p:stCondLst>
                                            <p:cond delay="0"/>
                                          </p:stCondLst>
                                        </p:cTn>
                                        <p:tgtEl>
                                          <p:spTgt spid="3">
                                            <p:bg/>
                                          </p:spTgt>
                                        </p:tgtEl>
                                        <p:attrNameLst>
                                          <p:attrName>r</p:attrName>
                                        </p:attrNameLst>
                                      </p:cBhvr>
                                    </p:animRot>
                                    <p:animRot by="-240000">
                                      <p:cBhvr>
                                        <p:cTn id="10" dur="200" fill="hold">
                                          <p:stCondLst>
                                            <p:cond delay="200"/>
                                          </p:stCondLst>
                                        </p:cTn>
                                        <p:tgtEl>
                                          <p:spTgt spid="3">
                                            <p:bg/>
                                          </p:spTgt>
                                        </p:tgtEl>
                                        <p:attrNameLst>
                                          <p:attrName>r</p:attrName>
                                        </p:attrNameLst>
                                      </p:cBhvr>
                                    </p:animRot>
                                    <p:animRot by="240000">
                                      <p:cBhvr>
                                        <p:cTn id="11" dur="200" fill="hold">
                                          <p:stCondLst>
                                            <p:cond delay="400"/>
                                          </p:stCondLst>
                                        </p:cTn>
                                        <p:tgtEl>
                                          <p:spTgt spid="3">
                                            <p:bg/>
                                          </p:spTgt>
                                        </p:tgtEl>
                                        <p:attrNameLst>
                                          <p:attrName>r</p:attrName>
                                        </p:attrNameLst>
                                      </p:cBhvr>
                                    </p:animRot>
                                    <p:animRot by="-240000">
                                      <p:cBhvr>
                                        <p:cTn id="12" dur="200" fill="hold">
                                          <p:stCondLst>
                                            <p:cond delay="600"/>
                                          </p:stCondLst>
                                        </p:cTn>
                                        <p:tgtEl>
                                          <p:spTgt spid="3">
                                            <p:bg/>
                                          </p:spTgt>
                                        </p:tgtEl>
                                        <p:attrNameLst>
                                          <p:attrName>r</p:attrName>
                                        </p:attrNameLst>
                                      </p:cBhvr>
                                    </p:animRot>
                                    <p:animRot by="120000">
                                      <p:cBhvr>
                                        <p:cTn id="13" dur="200" fill="hold">
                                          <p:stCondLst>
                                            <p:cond delay="800"/>
                                          </p:stCondLst>
                                        </p:cTn>
                                        <p:tgtEl>
                                          <p:spTgt spid="3">
                                            <p:bg/>
                                          </p:spTgt>
                                        </p:tgtEl>
                                        <p:attrNameLst>
                                          <p:attrName>r</p:attrName>
                                        </p:attrNameLst>
                                      </p:cBhvr>
                                    </p:animRot>
                                  </p:childTnLst>
                                </p:cTn>
                              </p:par>
                              <p:par>
                                <p:cTn id="14" presetID="32" presetClass="emph" presetSubtype="0" fill="hold" grpId="0" nodeType="withEffect">
                                  <p:stCondLst>
                                    <p:cond delay="0"/>
                                  </p:stCondLst>
                                  <p:childTnLst>
                                    <p:animRot by="120000">
                                      <p:cBhvr>
                                        <p:cTn id="15" dur="100" fill="hold">
                                          <p:stCondLst>
                                            <p:cond delay="0"/>
                                          </p:stCondLst>
                                        </p:cTn>
                                        <p:tgtEl>
                                          <p:spTgt spid="3">
                                            <p:txEl>
                                              <p:pRg st="0" end="0"/>
                                            </p:txEl>
                                          </p:spTgt>
                                        </p:tgtEl>
                                        <p:attrNameLst>
                                          <p:attrName>r</p:attrName>
                                        </p:attrNameLst>
                                      </p:cBhvr>
                                    </p:animRot>
                                    <p:animRot by="-240000">
                                      <p:cBhvr>
                                        <p:cTn id="16" dur="200" fill="hold">
                                          <p:stCondLst>
                                            <p:cond delay="200"/>
                                          </p:stCondLst>
                                        </p:cTn>
                                        <p:tgtEl>
                                          <p:spTgt spid="3">
                                            <p:txEl>
                                              <p:pRg st="0" end="0"/>
                                            </p:txEl>
                                          </p:spTgt>
                                        </p:tgtEl>
                                        <p:attrNameLst>
                                          <p:attrName>r</p:attrName>
                                        </p:attrNameLst>
                                      </p:cBhvr>
                                    </p:animRot>
                                    <p:animRot by="240000">
                                      <p:cBhvr>
                                        <p:cTn id="17" dur="200" fill="hold">
                                          <p:stCondLst>
                                            <p:cond delay="400"/>
                                          </p:stCondLst>
                                        </p:cTn>
                                        <p:tgtEl>
                                          <p:spTgt spid="3">
                                            <p:txEl>
                                              <p:pRg st="0" end="0"/>
                                            </p:txEl>
                                          </p:spTgt>
                                        </p:tgtEl>
                                        <p:attrNameLst>
                                          <p:attrName>r</p:attrName>
                                        </p:attrNameLst>
                                      </p:cBhvr>
                                    </p:animRot>
                                    <p:animRot by="-240000">
                                      <p:cBhvr>
                                        <p:cTn id="18" dur="200" fill="hold">
                                          <p:stCondLst>
                                            <p:cond delay="600"/>
                                          </p:stCondLst>
                                        </p:cTn>
                                        <p:tgtEl>
                                          <p:spTgt spid="3">
                                            <p:txEl>
                                              <p:pRg st="0" end="0"/>
                                            </p:txEl>
                                          </p:spTgt>
                                        </p:tgtEl>
                                        <p:attrNameLst>
                                          <p:attrName>r</p:attrName>
                                        </p:attrNameLst>
                                      </p:cBhvr>
                                    </p:animRot>
                                    <p:animRot by="120000">
                                      <p:cBhvr>
                                        <p:cTn id="19" dur="200" fill="hold">
                                          <p:stCondLst>
                                            <p:cond delay="800"/>
                                          </p:stCondLst>
                                        </p:cTn>
                                        <p:tgtEl>
                                          <p:spTgt spid="3">
                                            <p:txEl>
                                              <p:pRg st="0" end="0"/>
                                            </p:txEl>
                                          </p:spTgt>
                                        </p:tgtEl>
                                        <p:attrNameLst>
                                          <p:attrName>r</p:attrName>
                                        </p:attrNameLst>
                                      </p:cBhvr>
                                    </p:animRot>
                                  </p:childTnLst>
                                </p:cTn>
                              </p:par>
                              <p:par>
                                <p:cTn id="20" presetID="32" presetClass="emph" presetSubtype="0" fill="hold" grpId="0" nodeType="withEffect">
                                  <p:stCondLst>
                                    <p:cond delay="0"/>
                                  </p:stCondLst>
                                  <p:childTnLst>
                                    <p:animRot by="120000">
                                      <p:cBhvr>
                                        <p:cTn id="21" dur="100" fill="hold">
                                          <p:stCondLst>
                                            <p:cond delay="0"/>
                                          </p:stCondLst>
                                        </p:cTn>
                                        <p:tgtEl>
                                          <p:spTgt spid="3">
                                            <p:txEl>
                                              <p:pRg st="1" end="1"/>
                                            </p:txEl>
                                          </p:spTgt>
                                        </p:tgtEl>
                                        <p:attrNameLst>
                                          <p:attrName>r</p:attrName>
                                        </p:attrNameLst>
                                      </p:cBhvr>
                                    </p:animRot>
                                    <p:animRot by="-240000">
                                      <p:cBhvr>
                                        <p:cTn id="22" dur="200" fill="hold">
                                          <p:stCondLst>
                                            <p:cond delay="200"/>
                                          </p:stCondLst>
                                        </p:cTn>
                                        <p:tgtEl>
                                          <p:spTgt spid="3">
                                            <p:txEl>
                                              <p:pRg st="1" end="1"/>
                                            </p:txEl>
                                          </p:spTgt>
                                        </p:tgtEl>
                                        <p:attrNameLst>
                                          <p:attrName>r</p:attrName>
                                        </p:attrNameLst>
                                      </p:cBhvr>
                                    </p:animRot>
                                    <p:animRot by="240000">
                                      <p:cBhvr>
                                        <p:cTn id="23" dur="200" fill="hold">
                                          <p:stCondLst>
                                            <p:cond delay="400"/>
                                          </p:stCondLst>
                                        </p:cTn>
                                        <p:tgtEl>
                                          <p:spTgt spid="3">
                                            <p:txEl>
                                              <p:pRg st="1" end="1"/>
                                            </p:txEl>
                                          </p:spTgt>
                                        </p:tgtEl>
                                        <p:attrNameLst>
                                          <p:attrName>r</p:attrName>
                                        </p:attrNameLst>
                                      </p:cBhvr>
                                    </p:animRot>
                                    <p:animRot by="-240000">
                                      <p:cBhvr>
                                        <p:cTn id="24" dur="200" fill="hold">
                                          <p:stCondLst>
                                            <p:cond delay="600"/>
                                          </p:stCondLst>
                                        </p:cTn>
                                        <p:tgtEl>
                                          <p:spTgt spid="3">
                                            <p:txEl>
                                              <p:pRg st="1" end="1"/>
                                            </p:txEl>
                                          </p:spTgt>
                                        </p:tgtEl>
                                        <p:attrNameLst>
                                          <p:attrName>r</p:attrName>
                                        </p:attrNameLst>
                                      </p:cBhvr>
                                    </p:animRot>
                                    <p:animRot by="120000">
                                      <p:cBhvr>
                                        <p:cTn id="25" dur="200" fill="hold">
                                          <p:stCondLst>
                                            <p:cond delay="80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86834" y="281174"/>
            <a:ext cx="6413611" cy="6801862"/>
          </a:xfrm>
          <a:prstGeom prst="rect">
            <a:avLst/>
          </a:prstGeom>
          <a:noFill/>
        </p:spPr>
        <p:txBody>
          <a:bodyPr wrap="square" rtlCol="0">
            <a:spAutoFit/>
          </a:bodyPr>
          <a:lstStyle/>
          <a:p>
            <a:r>
              <a:rPr lang="en-US" sz="4000" b="1" i="1" u="sng" dirty="0" smtClean="0">
                <a:solidFill>
                  <a:srgbClr val="FFFF00"/>
                </a:solidFill>
              </a:rPr>
              <a:t>Other Characters:</a:t>
            </a:r>
          </a:p>
          <a:p>
            <a:endParaRPr lang="en-US" sz="4000" dirty="0" smtClean="0">
              <a:solidFill>
                <a:srgbClr val="FFFF00"/>
              </a:solidFill>
            </a:endParaRPr>
          </a:p>
          <a:p>
            <a:pPr marL="457200" indent="-457200">
              <a:buFont typeface="Wingdings" panose="05000000000000000000" pitchFamily="2" charset="2"/>
              <a:buChar char="Ø"/>
            </a:pPr>
            <a:r>
              <a:rPr lang="en-US" sz="2800" dirty="0" smtClean="0">
                <a:solidFill>
                  <a:srgbClr val="00B0F0"/>
                </a:solidFill>
                <a:latin typeface="Space Mono" panose="02000509040000020004" pitchFamily="49" charset="0"/>
              </a:rPr>
              <a:t>Children &amp; elders:</a:t>
            </a:r>
          </a:p>
          <a:p>
            <a:r>
              <a:rPr lang="en-US" sz="2400" dirty="0">
                <a:solidFill>
                  <a:srgbClr val="00B0F0"/>
                </a:solidFill>
                <a:latin typeface="Space Mono" panose="02000509040000020004" pitchFamily="49" charset="0"/>
              </a:rPr>
              <a:t> </a:t>
            </a:r>
            <a:r>
              <a:rPr lang="en-IN" sz="2800" dirty="0">
                <a:solidFill>
                  <a:srgbClr val="BEA7FF"/>
                </a:solidFill>
              </a:rPr>
              <a:t> </a:t>
            </a:r>
            <a:r>
              <a:rPr lang="en-IN" sz="2800" dirty="0" smtClean="0">
                <a:solidFill>
                  <a:srgbClr val="BEA7FF"/>
                </a:solidFill>
              </a:rPr>
              <a:t>The </a:t>
            </a:r>
            <a:r>
              <a:rPr lang="en-IN" sz="2800" dirty="0">
                <a:solidFill>
                  <a:srgbClr val="BEA7FF"/>
                </a:solidFill>
              </a:rPr>
              <a:t>children </a:t>
            </a:r>
            <a:r>
              <a:rPr lang="en-IN" sz="2800" dirty="0" smtClean="0">
                <a:solidFill>
                  <a:srgbClr val="BEA7FF"/>
                </a:solidFill>
              </a:rPr>
              <a:t>used run </a:t>
            </a:r>
            <a:r>
              <a:rPr lang="en-IN" sz="2800" dirty="0">
                <a:solidFill>
                  <a:srgbClr val="BEA7FF"/>
                </a:solidFill>
              </a:rPr>
              <a:t>to meet the baker the moment they heard the jingling thud of his bamboo. </a:t>
            </a:r>
            <a:r>
              <a:rPr lang="en-IN" sz="2800" dirty="0" smtClean="0">
                <a:solidFill>
                  <a:srgbClr val="BEA7FF"/>
                </a:solidFill>
              </a:rPr>
              <a:t>The baker used to greet </a:t>
            </a:r>
            <a:r>
              <a:rPr lang="en-IN" sz="2800" dirty="0">
                <a:solidFill>
                  <a:srgbClr val="BEA7FF"/>
                </a:solidFill>
              </a:rPr>
              <a:t>the lady of the house. The elders </a:t>
            </a:r>
            <a:r>
              <a:rPr lang="en-IN" sz="2800" dirty="0" smtClean="0">
                <a:solidFill>
                  <a:srgbClr val="BEA7FF"/>
                </a:solidFill>
              </a:rPr>
              <a:t>used to enjoy the </a:t>
            </a:r>
            <a:r>
              <a:rPr lang="en-IN" sz="2800" dirty="0">
                <a:solidFill>
                  <a:srgbClr val="BEA7FF"/>
                </a:solidFill>
              </a:rPr>
              <a:t>typical fragrance of those loaves and the kids, the music of the bamboo.</a:t>
            </a:r>
            <a:endParaRPr lang="en-US" sz="3600" dirty="0" smtClean="0">
              <a:solidFill>
                <a:srgbClr val="BEA7FF"/>
              </a:solidFill>
              <a:latin typeface="Space Mono" panose="02000509040000020004" pitchFamily="49" charset="0"/>
            </a:endParaRPr>
          </a:p>
          <a:p>
            <a:r>
              <a:rPr lang="en-US" sz="3200" dirty="0" smtClean="0">
                <a:solidFill>
                  <a:srgbClr val="00B0F0"/>
                </a:solidFill>
              </a:rPr>
              <a:t>  </a:t>
            </a:r>
            <a:r>
              <a:rPr lang="en-US" sz="3200" dirty="0" smtClean="0">
                <a:solidFill>
                  <a:srgbClr val="9400E6"/>
                </a:solidFill>
              </a:rPr>
              <a:t>                                               </a:t>
            </a:r>
          </a:p>
          <a:p>
            <a:r>
              <a:rPr lang="en-US" sz="3200" dirty="0">
                <a:solidFill>
                  <a:srgbClr val="FFFF00"/>
                </a:solidFill>
              </a:rPr>
              <a:t> </a:t>
            </a:r>
            <a:r>
              <a:rPr lang="en-US" sz="3200" dirty="0" smtClean="0">
                <a:solidFill>
                  <a:srgbClr val="FFFF00"/>
                </a:solidFill>
              </a:rPr>
              <a:t>                        </a:t>
            </a:r>
          </a:p>
          <a:p>
            <a:pPr marL="2743200" lvl="5" indent="-457200">
              <a:buFont typeface="Arial" panose="020B0604020202020204" pitchFamily="34" charset="0"/>
              <a:buChar char="•"/>
            </a:pPr>
            <a:endParaRPr lang="en-US" sz="3200" dirty="0" smtClean="0">
              <a:solidFill>
                <a:srgbClr val="FFFF00"/>
              </a:solidFill>
            </a:endParaRPr>
          </a:p>
          <a:p>
            <a:endParaRPr lang="en-US" sz="3200" dirty="0" smtClean="0">
              <a:solidFill>
                <a:srgbClr val="FFFF00"/>
              </a:solidFill>
            </a:endParaRPr>
          </a:p>
          <a:p>
            <a:r>
              <a:rPr lang="en-US" sz="3200" dirty="0">
                <a:solidFill>
                  <a:srgbClr val="FFFF00"/>
                </a:solidFill>
              </a:rPr>
              <a:t> </a:t>
            </a:r>
            <a:endParaRPr lang="en-US" sz="3200" dirty="0" smtClean="0">
              <a:solidFill>
                <a:srgbClr val="FFFF00"/>
              </a:solidFill>
            </a:endParaRPr>
          </a:p>
        </p:txBody>
      </p:sp>
    </p:spTree>
    <p:extLst>
      <p:ext uri="{BB962C8B-B14F-4D97-AF65-F5344CB8AC3E}">
        <p14:creationId xmlns:p14="http://schemas.microsoft.com/office/powerpoint/2010/main" val="315024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10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0" dur="750"/>
                                        <p:tgtEl>
                                          <p:spTgt spid="4">
                                            <p:txEl>
                                              <p:pRg st="2" end="2"/>
                                            </p:txEl>
                                          </p:spTgt>
                                        </p:tgtEl>
                                      </p:cBhvr>
                                    </p:animEffect>
                                  </p:childTnLst>
                                </p:cTn>
                              </p:par>
                              <p:par>
                                <p:cTn id="11" presetID="26" presetClass="emph" presetSubtype="0" fill="hold" nodeType="withEffect">
                                  <p:stCondLst>
                                    <p:cond delay="0"/>
                                  </p:stCondLst>
                                  <p:childTnLst>
                                    <p:animEffect transition="out" filter="fade">
                                      <p:cBhvr>
                                        <p:cTn id="12" dur="750" tmFilter="0, 0; .2, .5; .8, .5; 1, 0"/>
                                        <p:tgtEl>
                                          <p:spTgt spid="4">
                                            <p:txEl>
                                              <p:pRg st="3" end="3"/>
                                            </p:txEl>
                                          </p:spTgt>
                                        </p:tgtEl>
                                      </p:cBhvr>
                                    </p:animEffect>
                                    <p:animScale>
                                      <p:cBhvr>
                                        <p:cTn id="13" dur="375" autoRev="1" fill="hold"/>
                                        <p:tgtEl>
                                          <p:spTgt spid="4">
                                            <p:txEl>
                                              <p:pRg st="3" end="3"/>
                                            </p:txEl>
                                          </p:spTgt>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4">
                                            <p:txEl>
                                              <p:pRg st="4" end="4"/>
                                            </p:txEl>
                                          </p:spTgt>
                                        </p:tgtEl>
                                      </p:cBhvr>
                                    </p:animEffect>
                                    <p:animScale>
                                      <p:cBhvr>
                                        <p:cTn id="16" dur="250" autoRev="1" fill="hold"/>
                                        <p:tgtEl>
                                          <p:spTgt spid="4">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13885" y="297256"/>
            <a:ext cx="4886560" cy="769441"/>
          </a:xfrm>
          <a:prstGeom prst="rect">
            <a:avLst/>
          </a:prstGeom>
          <a:noFill/>
        </p:spPr>
        <p:txBody>
          <a:bodyPr wrap="square" rtlCol="0">
            <a:spAutoFit/>
          </a:bodyPr>
          <a:lstStyle/>
          <a:p>
            <a:r>
              <a:rPr lang="en-US" sz="4400" dirty="0" smtClean="0">
                <a:solidFill>
                  <a:srgbClr val="FFC000"/>
                </a:solidFill>
              </a:rPr>
              <a:t>     </a:t>
            </a:r>
            <a:r>
              <a:rPr lang="en-US" sz="4400" b="1" i="1" u="sng" dirty="0" smtClean="0">
                <a:solidFill>
                  <a:srgbClr val="FFC000"/>
                </a:solidFill>
              </a:rPr>
              <a:t>RTC Questions:</a:t>
            </a:r>
            <a:endParaRPr lang="en-US" sz="4400" b="1" i="1" u="sng" dirty="0">
              <a:solidFill>
                <a:srgbClr val="FFC000"/>
              </a:solidFill>
            </a:endParaRPr>
          </a:p>
        </p:txBody>
      </p:sp>
      <p:sp>
        <p:nvSpPr>
          <p:cNvPr id="3" name="TextBox 2"/>
          <p:cNvSpPr txBox="1"/>
          <p:nvPr/>
        </p:nvSpPr>
        <p:spPr>
          <a:xfrm>
            <a:off x="143555" y="1502815"/>
            <a:ext cx="7635250" cy="3170099"/>
          </a:xfrm>
          <a:prstGeom prst="rect">
            <a:avLst/>
          </a:prstGeom>
          <a:noFill/>
        </p:spPr>
        <p:txBody>
          <a:bodyPr wrap="square" rtlCol="0">
            <a:spAutoFit/>
          </a:bodyPr>
          <a:lstStyle/>
          <a:p>
            <a:r>
              <a:rPr lang="en-IN" sz="2000" b="1" i="1" dirty="0" smtClean="0">
                <a:latin typeface="Gigi" panose="04040504061007020D02" pitchFamily="82" charset="0"/>
              </a:rPr>
              <a:t>Read </a:t>
            </a:r>
            <a:r>
              <a:rPr lang="en-IN" sz="2000" b="1" i="1" dirty="0">
                <a:latin typeface="Gigi" panose="04040504061007020D02" pitchFamily="82" charset="0"/>
              </a:rPr>
              <a:t>the following passages and answer the questions that follow </a:t>
            </a:r>
            <a:r>
              <a:rPr lang="en-IN" sz="2000" b="1" i="1" dirty="0" smtClean="0">
                <a:latin typeface="Gigi" panose="04040504061007020D02" pitchFamily="82" charset="0"/>
              </a:rPr>
              <a:t>:</a:t>
            </a:r>
          </a:p>
          <a:p>
            <a:endParaRPr lang="en-IN" b="1" i="1" dirty="0" smtClean="0">
              <a:latin typeface="Gigi" panose="04040504061007020D02" pitchFamily="82" charset="0"/>
            </a:endParaRPr>
          </a:p>
          <a:p>
            <a:pPr marL="342900" indent="-342900">
              <a:buFont typeface="+mj-lt"/>
              <a:buAutoNum type="arabicPeriod"/>
            </a:pPr>
            <a:r>
              <a:rPr lang="en-IN" dirty="0">
                <a:solidFill>
                  <a:srgbClr val="00B0F0"/>
                </a:solidFill>
              </a:rPr>
              <a:t>Our elders are often heard reminiscing nostalgically about those good old Portuguese days, the Portuguese and their famous loaves of bread. Those eaters of loaves might have vanished but the makers are still there. We still have amongst us the mixers, the moulders and those who bake the loaves. Those age-old, time-tested furnaces still exist. The fire in the furnaces has not yet been extinguished. The thud and jingle of the traditional baker’s bamboo, heralding his arrival in the morning, can still be heard in some places. Maybe the father is not alive but the son still carries on the family profession. These bakers are, even today, known as </a:t>
            </a:r>
            <a:r>
              <a:rPr lang="en-IN" dirty="0" err="1">
                <a:solidFill>
                  <a:srgbClr val="00B0F0"/>
                </a:solidFill>
              </a:rPr>
              <a:t>pader</a:t>
            </a:r>
            <a:r>
              <a:rPr lang="en-IN" dirty="0">
                <a:solidFill>
                  <a:srgbClr val="00B0F0"/>
                </a:solidFill>
              </a:rPr>
              <a:t> in Goa.</a:t>
            </a:r>
            <a:endParaRPr lang="en-US" dirty="0">
              <a:solidFill>
                <a:srgbClr val="00B0F0"/>
              </a:solidFill>
              <a:latin typeface="Gigi" panose="04040504061007020D02" pitchFamily="8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62720">
            <a:off x="7745444" y="1502815"/>
            <a:ext cx="1374345" cy="1374345"/>
          </a:xfrm>
          <a:prstGeom prst="rect">
            <a:avLst/>
          </a:prstGeom>
        </p:spPr>
      </p:pic>
    </p:spTree>
    <p:extLst>
      <p:ext uri="{BB962C8B-B14F-4D97-AF65-F5344CB8AC3E}">
        <p14:creationId xmlns:p14="http://schemas.microsoft.com/office/powerpoint/2010/main" val="210479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45" presetClass="entr" presetSubtype="0" fill="hold" nodeType="with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1000"/>
                                        <p:tgtEl>
                                          <p:spTgt spid="2">
                                            <p:txEl>
                                              <p:pRg st="0" end="0"/>
                                            </p:txEl>
                                          </p:spTgt>
                                        </p:tgtEl>
                                      </p:cBhvr>
                                    </p:animEffect>
                                    <p:anim calcmode="lin" valueType="num">
                                      <p:cBhvr>
                                        <p:cTn id="40" dur="1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41" dur="1000" fill="hold"/>
                                        <p:tgtEl>
                                          <p:spTgt spid="2">
                                            <p:txEl>
                                              <p:pRg st="0" end="0"/>
                                            </p:txEl>
                                          </p:spTgt>
                                        </p:tgtEl>
                                        <p:attrNameLst>
                                          <p:attrName>ppt_h</p:attrName>
                                        </p:attrNameLst>
                                      </p:cBhvr>
                                      <p:tavLst>
                                        <p:tav tm="0">
                                          <p:val>
                                            <p:strVal val="#ppt_h"/>
                                          </p:val>
                                        </p:tav>
                                        <p:tav tm="100000">
                                          <p:val>
                                            <p:strVal val="#ppt_h"/>
                                          </p:val>
                                        </p:tav>
                                      </p:tavLst>
                                    </p:anim>
                                  </p:childTnLst>
                                </p:cTn>
                              </p:par>
                              <p:par>
                                <p:cTn id="42" presetID="16" presetClass="entr" presetSubtype="21"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barn(inVertical)">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114" y="205979"/>
            <a:ext cx="3656685" cy="857250"/>
          </a:xfrm>
        </p:spPr>
        <p:txBody>
          <a:bodyPr>
            <a:normAutofit/>
          </a:bodyPr>
          <a:lstStyle/>
          <a:p>
            <a:r>
              <a:rPr lang="en-US" sz="4000" b="1" i="1" u="sng" dirty="0" smtClean="0">
                <a:solidFill>
                  <a:srgbClr val="FFC000"/>
                </a:solidFill>
              </a:rPr>
              <a:t>RTC Questions:</a:t>
            </a:r>
            <a:endParaRPr lang="en-US" sz="4000" b="1" i="1" u="sng" dirty="0">
              <a:solidFill>
                <a:srgbClr val="FFC000"/>
              </a:solidFill>
            </a:endParaRPr>
          </a:p>
        </p:txBody>
      </p:sp>
      <p:sp>
        <p:nvSpPr>
          <p:cNvPr id="3" name="Rectangle 1"/>
          <p:cNvSpPr>
            <a:spLocks noChangeArrowheads="1"/>
          </p:cNvSpPr>
          <p:nvPr/>
        </p:nvSpPr>
        <p:spPr bwMode="auto">
          <a:xfrm>
            <a:off x="0" y="1538230"/>
            <a:ext cx="8847741" cy="1661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000000"/>
              </a:solidFill>
              <a:effectLst/>
              <a:latin typeface="Ubuntu"/>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Ubuntu"/>
              </a:rPr>
              <a:t>    </a:t>
            </a:r>
            <a:r>
              <a:rPr kumimoji="0" lang="en-US" altLang="en-US" sz="1600" b="1" i="0" u="none" strike="noStrike" cap="none" normalizeH="0" baseline="0" dirty="0" smtClean="0">
                <a:ln>
                  <a:noFill/>
                </a:ln>
                <a:solidFill>
                  <a:srgbClr val="FF5BA5"/>
                </a:solidFill>
                <a:effectLst/>
                <a:latin typeface="Archivo" panose="020B0503020202020B04" pitchFamily="34" charset="0"/>
              </a:rPr>
              <a:t>(a)  What do the elders remember nostalgically?</a:t>
            </a:r>
            <a:endParaRPr kumimoji="0" lang="en-US" altLang="en-US" sz="1200" b="0" i="0" u="none" strike="noStrike" cap="none" normalizeH="0" baseline="0" dirty="0" smtClean="0">
              <a:ln>
                <a:noFill/>
              </a:ln>
              <a:solidFill>
                <a:srgbClr val="FF5BA5"/>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FF5BA5"/>
                </a:solidFill>
                <a:effectLst/>
                <a:latin typeface="Archivo" panose="020B0503020202020B04" pitchFamily="34" charset="0"/>
              </a:rPr>
              <a:t>  (b)   Whom do the residents of Goa still have among them?</a:t>
            </a:r>
            <a:endParaRPr kumimoji="0" lang="en-US" altLang="en-US" sz="1200" b="0" i="0" u="none" strike="noStrike" cap="none" normalizeH="0" baseline="0" dirty="0" smtClean="0">
              <a:ln>
                <a:noFill/>
              </a:ln>
              <a:solidFill>
                <a:srgbClr val="FF5BA5"/>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FF5BA5"/>
                </a:solidFill>
                <a:effectLst/>
                <a:latin typeface="Archivo" panose="020B0503020202020B04" pitchFamily="34" charset="0"/>
              </a:rPr>
              <a:t>  (c)   What are the time tested things which still exist there?</a:t>
            </a:r>
            <a:endParaRPr kumimoji="0" lang="en-US" altLang="en-US" sz="1200" b="0" i="0" u="none" strike="noStrike" cap="none" normalizeH="0" baseline="0" dirty="0" smtClean="0">
              <a:ln>
                <a:noFill/>
              </a:ln>
              <a:solidFill>
                <a:srgbClr val="FF5BA5"/>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FF5BA5"/>
                </a:solidFill>
                <a:effectLst/>
                <a:latin typeface="Archivo" panose="020B0503020202020B04" pitchFamily="34" charset="0"/>
              </a:rPr>
              <a:t>  (d)   How are the bakers known as in Goa?</a:t>
            </a:r>
            <a:endParaRPr kumimoji="0" lang="en-US" altLang="en-US" sz="1200" b="0" i="0" u="none" strike="noStrike" cap="none" normalizeH="0" baseline="0" dirty="0" smtClean="0">
              <a:ln>
                <a:noFill/>
              </a:ln>
              <a:solidFill>
                <a:srgbClr val="FF5BA5"/>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FF5BA5"/>
                </a:solidFill>
                <a:effectLst/>
                <a:latin typeface="Archivo" panose="020B0503020202020B04" pitchFamily="34" charset="0"/>
              </a:rPr>
              <a:t>  (e)   Find a word from the passage which means ‘put out’.</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b="1" dirty="0" smtClean="0">
              <a:solidFill>
                <a:srgbClr val="00B050"/>
              </a:solidFill>
              <a:latin typeface="Archivo" panose="020B0503020202020B04" pitchFamily="34" charset="0"/>
            </a:endParaRPr>
          </a:p>
        </p:txBody>
      </p:sp>
      <p:sp>
        <p:nvSpPr>
          <p:cNvPr id="4" name="TextBox 3"/>
          <p:cNvSpPr txBox="1"/>
          <p:nvPr/>
        </p:nvSpPr>
        <p:spPr>
          <a:xfrm>
            <a:off x="0" y="2877160"/>
            <a:ext cx="9000445" cy="2369880"/>
          </a:xfrm>
          <a:prstGeom prst="rect">
            <a:avLst/>
          </a:prstGeom>
          <a:noFill/>
        </p:spPr>
        <p:txBody>
          <a:bodyPr wrap="square" rtlCol="0">
            <a:spAutoFit/>
          </a:bodyPr>
          <a:lstStyle/>
          <a:p>
            <a:pPr lvl="0" algn="just" eaLnBrk="0" fontAlgn="base" hangingPunct="0">
              <a:spcBef>
                <a:spcPct val="0"/>
              </a:spcBef>
              <a:spcAft>
                <a:spcPct val="0"/>
              </a:spcAft>
            </a:pPr>
            <a:r>
              <a:rPr lang="en-US" altLang="en-US" b="1" dirty="0" smtClean="0">
                <a:solidFill>
                  <a:srgbClr val="00B050"/>
                </a:solidFill>
                <a:latin typeface="Archivo" panose="020B0503020202020B04" pitchFamily="34" charset="0"/>
              </a:rPr>
              <a:t>Answers:</a:t>
            </a:r>
          </a:p>
          <a:p>
            <a:pPr fontAlgn="base"/>
            <a:r>
              <a:rPr lang="en-IN" dirty="0"/>
              <a:t> </a:t>
            </a:r>
            <a:r>
              <a:rPr lang="en-IN" dirty="0">
                <a:solidFill>
                  <a:schemeClr val="tx2"/>
                </a:solidFill>
                <a:latin typeface="Bodoni MT" panose="02070603080606020203" pitchFamily="18" charset="0"/>
              </a:rPr>
              <a:t>(a)   They remember nostalgically the old Portuguese days and the loaves of bread.</a:t>
            </a:r>
          </a:p>
          <a:p>
            <a:pPr fontAlgn="base"/>
            <a:r>
              <a:rPr lang="en-IN" dirty="0">
                <a:solidFill>
                  <a:schemeClr val="tx2"/>
                </a:solidFill>
                <a:latin typeface="Bodoni MT" panose="02070603080606020203" pitchFamily="18" charset="0"/>
              </a:rPr>
              <a:t> </a:t>
            </a:r>
            <a:r>
              <a:rPr lang="en-IN" dirty="0" smtClean="0">
                <a:solidFill>
                  <a:schemeClr val="tx2"/>
                </a:solidFill>
                <a:latin typeface="Bodoni MT" panose="02070603080606020203" pitchFamily="18" charset="0"/>
              </a:rPr>
              <a:t>(</a:t>
            </a:r>
            <a:r>
              <a:rPr lang="en-IN" dirty="0">
                <a:solidFill>
                  <a:schemeClr val="tx2"/>
                </a:solidFill>
                <a:latin typeface="Bodoni MT" panose="02070603080606020203" pitchFamily="18" charset="0"/>
              </a:rPr>
              <a:t>b)   They still have the mixers, the moulders and bakers of bread.</a:t>
            </a:r>
          </a:p>
          <a:p>
            <a:pPr fontAlgn="base"/>
            <a:r>
              <a:rPr lang="en-IN" dirty="0">
                <a:solidFill>
                  <a:schemeClr val="tx2"/>
                </a:solidFill>
                <a:latin typeface="Bodoni MT" panose="02070603080606020203" pitchFamily="18" charset="0"/>
              </a:rPr>
              <a:t> (c)   The furnaces of the bakers are the time-tested things which still exist there.</a:t>
            </a:r>
          </a:p>
          <a:p>
            <a:pPr fontAlgn="base"/>
            <a:r>
              <a:rPr lang="en-IN" dirty="0">
                <a:solidFill>
                  <a:schemeClr val="tx2"/>
                </a:solidFill>
                <a:latin typeface="Bodoni MT" panose="02070603080606020203" pitchFamily="18" charset="0"/>
              </a:rPr>
              <a:t> </a:t>
            </a:r>
            <a:r>
              <a:rPr lang="en-IN" dirty="0" smtClean="0">
                <a:solidFill>
                  <a:schemeClr val="tx2"/>
                </a:solidFill>
                <a:latin typeface="Bodoni MT" panose="02070603080606020203" pitchFamily="18" charset="0"/>
              </a:rPr>
              <a:t>(</a:t>
            </a:r>
            <a:r>
              <a:rPr lang="en-IN" dirty="0">
                <a:solidFill>
                  <a:schemeClr val="tx2"/>
                </a:solidFill>
                <a:latin typeface="Bodoni MT" panose="02070603080606020203" pitchFamily="18" charset="0"/>
              </a:rPr>
              <a:t>d)   The bakers are known as </a:t>
            </a:r>
            <a:r>
              <a:rPr lang="en-IN" dirty="0" err="1">
                <a:solidFill>
                  <a:schemeClr val="tx2"/>
                </a:solidFill>
                <a:latin typeface="Bodoni MT" panose="02070603080606020203" pitchFamily="18" charset="0"/>
              </a:rPr>
              <a:t>pader</a:t>
            </a:r>
            <a:r>
              <a:rPr lang="en-IN" dirty="0">
                <a:solidFill>
                  <a:schemeClr val="tx2"/>
                </a:solidFill>
                <a:latin typeface="Bodoni MT" panose="02070603080606020203" pitchFamily="18" charset="0"/>
              </a:rPr>
              <a:t>.</a:t>
            </a:r>
          </a:p>
          <a:p>
            <a:pPr fontAlgn="base"/>
            <a:r>
              <a:rPr lang="en-IN" dirty="0">
                <a:solidFill>
                  <a:schemeClr val="tx2"/>
                </a:solidFill>
                <a:latin typeface="Bodoni MT" panose="02070603080606020203" pitchFamily="18" charset="0"/>
              </a:rPr>
              <a:t> </a:t>
            </a:r>
            <a:r>
              <a:rPr lang="en-IN" dirty="0" smtClean="0">
                <a:solidFill>
                  <a:schemeClr val="tx2"/>
                </a:solidFill>
                <a:latin typeface="Bodoni MT" panose="02070603080606020203" pitchFamily="18" charset="0"/>
              </a:rPr>
              <a:t>(e</a:t>
            </a:r>
            <a:r>
              <a:rPr lang="en-IN" dirty="0">
                <a:solidFill>
                  <a:schemeClr val="tx2"/>
                </a:solidFill>
                <a:latin typeface="Bodoni MT" panose="02070603080606020203" pitchFamily="18" charset="0"/>
              </a:rPr>
              <a:t>)   ‘extinguished’.</a:t>
            </a:r>
          </a:p>
          <a:p>
            <a:pPr lvl="0" eaLnBrk="0" fontAlgn="base" hangingPunct="0">
              <a:spcBef>
                <a:spcPct val="0"/>
              </a:spcBef>
              <a:spcAft>
                <a:spcPct val="0"/>
              </a:spcAft>
            </a:pPr>
            <a:endParaRPr lang="en-US" altLang="en-US" sz="4000" dirty="0">
              <a:solidFill>
                <a:srgbClr val="00B050"/>
              </a:solidFill>
              <a:latin typeface="Archivo" panose="020B0503020202020B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915" y="1538230"/>
            <a:ext cx="2714756" cy="1527050"/>
          </a:xfrm>
          <a:prstGeom prst="rect">
            <a:avLst/>
          </a:prstGeom>
        </p:spPr>
      </p:pic>
      <p:sp>
        <p:nvSpPr>
          <p:cNvPr id="7" name="TextBox 6"/>
          <p:cNvSpPr txBox="1"/>
          <p:nvPr/>
        </p:nvSpPr>
        <p:spPr>
          <a:xfrm>
            <a:off x="6709870" y="1808225"/>
            <a:ext cx="1374345" cy="3077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a:t> </a:t>
            </a:r>
            <a:r>
              <a:rPr lang="en-US" sz="1400" dirty="0" smtClean="0"/>
              <a:t>  </a:t>
            </a:r>
            <a:r>
              <a:rPr lang="en-US" sz="1100" b="1" dirty="0" smtClean="0">
                <a:solidFill>
                  <a:schemeClr val="tx1"/>
                </a:solidFill>
              </a:rPr>
              <a:t>Class 10 </a:t>
            </a:r>
            <a:r>
              <a:rPr lang="en-US" sz="1100" b="1" dirty="0">
                <a:solidFill>
                  <a:schemeClr val="tx1"/>
                </a:solidFill>
              </a:rPr>
              <a:t>E</a:t>
            </a:r>
            <a:r>
              <a:rPr lang="en-US" sz="1100" b="1" dirty="0" smtClean="0">
                <a:solidFill>
                  <a:schemeClr val="tx1"/>
                </a:solidFill>
              </a:rPr>
              <a:t>nglish</a:t>
            </a:r>
            <a:endParaRPr lang="en-US" sz="1400" b="1" dirty="0">
              <a:solidFill>
                <a:schemeClr val="tx1"/>
              </a:solidFill>
            </a:endParaRPr>
          </a:p>
        </p:txBody>
      </p:sp>
    </p:spTree>
    <p:extLst>
      <p:ext uri="{BB962C8B-B14F-4D97-AF65-F5344CB8AC3E}">
        <p14:creationId xmlns:p14="http://schemas.microsoft.com/office/powerpoint/2010/main" val="319046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ppt_w</p:attrName>
                                        </p:attrNameLst>
                                      </p:cBhvr>
                                      <p:tavLst>
                                        <p:tav tm="0" fmla="#ppt_w*sin(2.5*pi*$)">
                                          <p:val>
                                            <p:fltVal val="0"/>
                                          </p:val>
                                        </p:tav>
                                        <p:tav tm="100000">
                                          <p:val>
                                            <p:fltVal val="1"/>
                                          </p:val>
                                        </p:tav>
                                      </p:tavLst>
                                    </p:anim>
                                    <p:anim calcmode="lin" valueType="num">
                                      <p:cBhvr>
                                        <p:cTn id="9" dur="1000" fill="hold"/>
                                        <p:tgtEl>
                                          <p:spTgt spid="2"/>
                                        </p:tgtEl>
                                        <p:attrNameLst>
                                          <p:attrName>ppt_h</p:attrName>
                                        </p:attrNameLst>
                                      </p:cBhvr>
                                      <p:tavLst>
                                        <p:tav tm="0">
                                          <p:val>
                                            <p:strVal val="#ppt_h"/>
                                          </p:val>
                                        </p:tav>
                                        <p:tav tm="100000">
                                          <p:val>
                                            <p:strVal val="#ppt_h"/>
                                          </p:val>
                                        </p:tav>
                                      </p:tavLst>
                                    </p:anim>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2" presetClass="entr" presetSubtype="4"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14" presetClass="entr" presetSubtype="10" fill="hold"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randombar(horizontal)">
                                      <p:cBhvr>
                                        <p:cTn id="39" dur="500"/>
                                        <p:tgtEl>
                                          <p:spTgt spid="4">
                                            <p:txEl>
                                              <p:pRg st="0" end="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42" dur="500"/>
                                        <p:tgtEl>
                                          <p:spTgt spid="4">
                                            <p:txEl>
                                              <p:pRg st="1" end="1"/>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45" dur="500"/>
                                        <p:tgtEl>
                                          <p:spTgt spid="4">
                                            <p:txEl>
                                              <p:pRg st="2" end="2"/>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randombar(horizontal)">
                                      <p:cBhvr>
                                        <p:cTn id="48" dur="500"/>
                                        <p:tgtEl>
                                          <p:spTgt spid="4">
                                            <p:txEl>
                                              <p:pRg st="3" end="3"/>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Effect transition="in" filter="randombar(horizontal)">
                                      <p:cBhvr>
                                        <p:cTn id="51" dur="500"/>
                                        <p:tgtEl>
                                          <p:spTgt spid="4">
                                            <p:txEl>
                                              <p:pRg st="4" end="4"/>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4">
                                            <p:txEl>
                                              <p:pRg st="5" end="5"/>
                                            </p:txEl>
                                          </p:spTgt>
                                        </p:tgtEl>
                                        <p:attrNameLst>
                                          <p:attrName>style.visibility</p:attrName>
                                        </p:attrNameLst>
                                      </p:cBhvr>
                                      <p:to>
                                        <p:strVal val="visible"/>
                                      </p:to>
                                    </p:set>
                                    <p:animEffect transition="in" filter="randombar(horizontal)">
                                      <p:cBhvr>
                                        <p:cTn id="5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114" y="205979"/>
            <a:ext cx="3656685" cy="857250"/>
          </a:xfrm>
        </p:spPr>
        <p:txBody>
          <a:bodyPr>
            <a:normAutofit/>
          </a:bodyPr>
          <a:lstStyle/>
          <a:p>
            <a:r>
              <a:rPr lang="en-US" sz="4000" b="1" i="1" u="sng" dirty="0" smtClean="0">
                <a:solidFill>
                  <a:srgbClr val="FFC000"/>
                </a:solidFill>
              </a:rPr>
              <a:t>RTC Questions:</a:t>
            </a:r>
            <a:endParaRPr lang="en-US" sz="4000" b="1" i="1" u="sng" dirty="0">
              <a:solidFill>
                <a:srgbClr val="FFC000"/>
              </a:solidFill>
            </a:endParaRPr>
          </a:p>
        </p:txBody>
      </p:sp>
      <p:sp>
        <p:nvSpPr>
          <p:cNvPr id="3" name="TextBox 2"/>
          <p:cNvSpPr txBox="1"/>
          <p:nvPr/>
        </p:nvSpPr>
        <p:spPr>
          <a:xfrm>
            <a:off x="143555" y="1502815"/>
            <a:ext cx="8543244" cy="4893647"/>
          </a:xfrm>
          <a:prstGeom prst="rect">
            <a:avLst/>
          </a:prstGeom>
          <a:noFill/>
        </p:spPr>
        <p:txBody>
          <a:bodyPr wrap="square" rtlCol="0">
            <a:spAutoFit/>
          </a:bodyPr>
          <a:lstStyle/>
          <a:p>
            <a:r>
              <a:rPr lang="en-US" dirty="0" smtClean="0">
                <a:solidFill>
                  <a:srgbClr val="BEA7FF"/>
                </a:solidFill>
                <a:latin typeface="Bodoni MT" panose="02070603080606020203" pitchFamily="18" charset="0"/>
              </a:rPr>
              <a:t>2.</a:t>
            </a:r>
            <a:r>
              <a:rPr lang="en-IN" dirty="0">
                <a:solidFill>
                  <a:srgbClr val="BEA7FF"/>
                </a:solidFill>
                <a:latin typeface="Bodoni MT" panose="02070603080606020203" pitchFamily="18" charset="0"/>
              </a:rPr>
              <a:t>  During our childhood in Goa, the baker used to be our friend, companion and guide. He used to come at least twice a day. Once, when he set out in the morning on his selling round, and then again when he returned after emptying his huge basket. The jingling thud of his bamboo woke us up from sleep and we ran to meet and greet him. Why was it so? Was it for the love of the loaf? Not at all. The loaves were bought by some Paskine or Bastin, the maid-servant of the house! What we longed for were those bread-bangles which we chose carefully. Sometimes it was sweet bread of special make</a:t>
            </a:r>
            <a:r>
              <a:rPr lang="en-IN" dirty="0" smtClean="0">
                <a:solidFill>
                  <a:srgbClr val="BEA7FF"/>
                </a:solidFill>
                <a:latin typeface="Bodoni MT" panose="02070603080606020203" pitchFamily="18" charset="0"/>
              </a:rPr>
              <a:t>.</a:t>
            </a:r>
          </a:p>
          <a:p>
            <a:r>
              <a:rPr lang="en-IN" sz="2000" b="1" i="1" u="sng" dirty="0" smtClean="0">
                <a:solidFill>
                  <a:srgbClr val="92D050"/>
                </a:solidFill>
                <a:latin typeface="Gigi" panose="04040504061007020D02" pitchFamily="82" charset="0"/>
              </a:rPr>
              <a:t>Questions:</a:t>
            </a:r>
          </a:p>
          <a:p>
            <a:pPr fontAlgn="base"/>
            <a:r>
              <a:rPr lang="en-IN" b="1" dirty="0"/>
              <a:t> </a:t>
            </a:r>
            <a:r>
              <a:rPr lang="en-IN" sz="1600" b="1" dirty="0"/>
              <a:t>(a)   What was the baker’s place in Goa in the author’s childhood days?</a:t>
            </a:r>
            <a:endParaRPr lang="en-IN" sz="1600" dirty="0"/>
          </a:p>
          <a:p>
            <a:pPr fontAlgn="base"/>
            <a:r>
              <a:rPr lang="en-IN" sz="1600" b="1" dirty="0"/>
              <a:t> (b)   What happened after the author woke up on hearing the baker’s jingling sound?</a:t>
            </a:r>
            <a:endParaRPr lang="en-IN" sz="1600" dirty="0"/>
          </a:p>
          <a:p>
            <a:pPr fontAlgn="base"/>
            <a:r>
              <a:rPr lang="en-IN" sz="1600" b="1" dirty="0"/>
              <a:t> </a:t>
            </a:r>
            <a:r>
              <a:rPr lang="en-IN" sz="1600" b="1" dirty="0" smtClean="0"/>
              <a:t>(</a:t>
            </a:r>
            <a:r>
              <a:rPr lang="en-IN" sz="1600" b="1" dirty="0"/>
              <a:t>c)   Who bought the loaves?</a:t>
            </a:r>
            <a:endParaRPr lang="en-IN" sz="1600" dirty="0"/>
          </a:p>
          <a:p>
            <a:pPr fontAlgn="base"/>
            <a:r>
              <a:rPr lang="en-IN" sz="1600" b="1" dirty="0"/>
              <a:t> (d)   What did the narrator long for?</a:t>
            </a:r>
            <a:endParaRPr lang="en-IN" sz="1600" dirty="0"/>
          </a:p>
          <a:p>
            <a:pPr fontAlgn="base"/>
            <a:r>
              <a:rPr lang="en-IN" sz="1600" b="1" dirty="0"/>
              <a:t> </a:t>
            </a:r>
            <a:r>
              <a:rPr lang="en-IN" sz="1600" b="1" dirty="0" smtClean="0"/>
              <a:t>(</a:t>
            </a:r>
            <a:r>
              <a:rPr lang="en-IN" sz="1600" b="1" dirty="0"/>
              <a:t>e)   Find a phrase front the passage which means ‘</a:t>
            </a:r>
            <a:r>
              <a:rPr lang="en-IN" sz="1600" b="1" dirty="0" smtClean="0"/>
              <a:t>wished for’.</a:t>
            </a:r>
            <a:endParaRPr lang="en-IN" sz="1600" dirty="0" smtClean="0"/>
          </a:p>
          <a:p>
            <a:endParaRPr lang="en-IN" b="1" i="1" u="sng" dirty="0" smtClean="0">
              <a:solidFill>
                <a:srgbClr val="92D050"/>
              </a:solidFill>
              <a:latin typeface="Gigi" panose="04040504061007020D02" pitchFamily="82" charset="0"/>
            </a:endParaRPr>
          </a:p>
          <a:p>
            <a:endParaRPr lang="en-IN" sz="2000" b="1" i="1" u="sng" dirty="0" smtClean="0">
              <a:solidFill>
                <a:srgbClr val="FF0000"/>
              </a:solidFill>
              <a:latin typeface="Gigi" panose="04040504061007020D02" pitchFamily="82" charset="0"/>
            </a:endParaRPr>
          </a:p>
          <a:p>
            <a:endParaRPr lang="en-IN" dirty="0">
              <a:solidFill>
                <a:schemeClr val="accent4">
                  <a:lumMod val="60000"/>
                  <a:lumOff val="40000"/>
                </a:schemeClr>
              </a:solidFill>
              <a:latin typeface="Bodoni MT" panose="02070603080606020203" pitchFamily="18" charset="0"/>
            </a:endParaRPr>
          </a:p>
          <a:p>
            <a:endParaRPr lang="en-IN" dirty="0">
              <a:solidFill>
                <a:schemeClr val="accent4">
                  <a:lumMod val="60000"/>
                  <a:lumOff val="40000"/>
                </a:schemeClr>
              </a:solidFill>
              <a:latin typeface="Bodoni MT" panose="02070603080606020203" pitchFamily="18" charset="0"/>
            </a:endParaRPr>
          </a:p>
        </p:txBody>
      </p:sp>
    </p:spTree>
    <p:extLst>
      <p:ext uri="{BB962C8B-B14F-4D97-AF65-F5344CB8AC3E}">
        <p14:creationId xmlns:p14="http://schemas.microsoft.com/office/powerpoint/2010/main" val="322817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8" presetClass="emph" presetSubtype="0" fill="hold" nodeType="withEffect">
                                  <p:stCondLst>
                                    <p:cond delay="0"/>
                                  </p:stCondLst>
                                  <p:childTnLst>
                                    <p:animRot by="21600000">
                                      <p:cBhvr>
                                        <p:cTn id="9" dur="2000" fill="hold"/>
                                        <p:tgtEl>
                                          <p:spTgt spid="3">
                                            <p:txEl>
                                              <p:pRg st="0" end="0"/>
                                            </p:txEl>
                                          </p:spTgt>
                                        </p:tgtEl>
                                        <p:attrNameLst>
                                          <p:attrName>r</p:attrName>
                                        </p:attrNameLst>
                                      </p:cBhvr>
                                    </p:animRot>
                                  </p:childTnLst>
                                </p:cTn>
                              </p:par>
                              <p:par>
                                <p:cTn id="10" presetID="14" presetClass="entr" presetSubtype="1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1670" y="128470"/>
            <a:ext cx="8093365" cy="584775"/>
          </a:xfrm>
          <a:prstGeom prst="rect">
            <a:avLst/>
          </a:prstGeom>
          <a:noFill/>
        </p:spPr>
        <p:txBody>
          <a:bodyPr wrap="square" rtlCol="0">
            <a:spAutoFit/>
          </a:bodyPr>
          <a:lstStyle/>
          <a:p>
            <a:r>
              <a:rPr lang="en-US" sz="2000" dirty="0" smtClean="0"/>
              <a:t>                             </a:t>
            </a:r>
            <a:r>
              <a:rPr lang="en-US" sz="3200" b="1" i="1" u="sng" dirty="0" smtClean="0">
                <a:ln w="22225">
                  <a:solidFill>
                    <a:schemeClr val="accent2"/>
                  </a:solidFill>
                  <a:prstDash val="solid"/>
                </a:ln>
                <a:solidFill>
                  <a:srgbClr val="FFFF00"/>
                </a:solidFill>
                <a:effectLst>
                  <a:outerShdw blurRad="50800" dist="38100" dir="5400000" algn="t" rotWithShape="0">
                    <a:prstClr val="black">
                      <a:alpha val="40000"/>
                    </a:prstClr>
                  </a:outerShdw>
                  <a:reflection blurRad="6350" stA="60000" endA="900" endPos="60000" dist="29997" dir="5400000" sy="-100000" algn="bl" rotWithShape="0"/>
                </a:effectLst>
                <a:latin typeface="Open Sans" panose="020B0606030504020204" pitchFamily="34" charset="0"/>
                <a:ea typeface="Open Sans" panose="020B0606030504020204" pitchFamily="34" charset="0"/>
                <a:cs typeface="Open Sans" panose="020B0606030504020204" pitchFamily="34" charset="0"/>
              </a:rPr>
              <a:t>Table </a:t>
            </a:r>
            <a:r>
              <a:rPr lang="en-US" sz="3200" b="1" i="1" u="sng" dirty="0">
                <a:ln w="22225">
                  <a:solidFill>
                    <a:schemeClr val="accent2"/>
                  </a:solidFill>
                  <a:prstDash val="solid"/>
                </a:ln>
                <a:solidFill>
                  <a:srgbClr val="FFFF00"/>
                </a:solidFill>
                <a:effectLst>
                  <a:outerShdw blurRad="50800" dist="38100" dir="5400000" algn="t" rotWithShape="0">
                    <a:prstClr val="black">
                      <a:alpha val="40000"/>
                    </a:prstClr>
                  </a:outerShdw>
                  <a:reflection blurRad="6350" stA="60000" endA="900" endPos="60000" dist="29997" dir="5400000" sy="-100000" algn="bl" rotWithShape="0"/>
                </a:effectLst>
                <a:latin typeface="Open Sans" panose="020B0606030504020204" pitchFamily="34" charset="0"/>
                <a:ea typeface="Open Sans" panose="020B0606030504020204" pitchFamily="34" charset="0"/>
                <a:cs typeface="Open Sans" panose="020B0606030504020204" pitchFamily="34" charset="0"/>
              </a:rPr>
              <a:t>of Contents</a:t>
            </a:r>
            <a:endParaRPr lang="en-US" sz="3200" i="1" u="sng" dirty="0"/>
          </a:p>
        </p:txBody>
      </p:sp>
      <p:sp>
        <p:nvSpPr>
          <p:cNvPr id="5" name="TextBox 4"/>
          <p:cNvSpPr txBox="1"/>
          <p:nvPr/>
        </p:nvSpPr>
        <p:spPr>
          <a:xfrm>
            <a:off x="296260" y="1044700"/>
            <a:ext cx="8551480" cy="3647599"/>
          </a:xfrm>
          <a:prstGeom prst="round2DiagRect">
            <a:avLst>
              <a:gd name="adj1" fmla="val 11496"/>
              <a:gd name="adj2" fmla="val 0"/>
            </a:avLst>
          </a:prstGeom>
        </p:spPr>
        <p:style>
          <a:lnRef idx="2">
            <a:schemeClr val="dk1"/>
          </a:lnRef>
          <a:fillRef idx="1">
            <a:schemeClr val="lt1"/>
          </a:fillRef>
          <a:effectRef idx="0">
            <a:schemeClr val="dk1"/>
          </a:effectRef>
          <a:fontRef idx="minor">
            <a:schemeClr val="dk1"/>
          </a:fontRef>
        </p:style>
        <p:txBody>
          <a:bodyPr wrap="square" numCol="2" rtlCol="0">
            <a:spAutoFit/>
          </a:bodyPr>
          <a:lstStyle/>
          <a:p>
            <a:pPr marL="342900" indent="-342900">
              <a:buFont typeface="Wingdings" panose="05000000000000000000" pitchFamily="2" charset="2"/>
              <a:buChar char="q"/>
            </a:pPr>
            <a:r>
              <a:rPr lang="en-US" sz="2400" i="1" dirty="0" smtClean="0">
                <a:solidFill>
                  <a:srgbClr val="FF0000"/>
                </a:solidFill>
                <a:latin typeface="+mj-lt"/>
                <a:hlinkClick r:id="rId2" action="ppaction://hlinksldjump"/>
              </a:rPr>
              <a:t>Introduction</a:t>
            </a:r>
            <a:r>
              <a:rPr lang="en-US" sz="2400" i="1" dirty="0" smtClean="0">
                <a:solidFill>
                  <a:srgbClr val="FF0000"/>
                </a:solidFill>
                <a:latin typeface="+mj-lt"/>
              </a:rPr>
              <a:t>                                     </a:t>
            </a:r>
          </a:p>
          <a:p>
            <a:pPr marL="285750" indent="-285750">
              <a:buFont typeface="Wingdings" panose="05000000000000000000" pitchFamily="2" charset="2"/>
              <a:buChar char="q"/>
            </a:pPr>
            <a:r>
              <a:rPr lang="en-US" sz="2400" i="1" dirty="0" smtClean="0">
                <a:solidFill>
                  <a:srgbClr val="FF0000"/>
                </a:solidFill>
                <a:latin typeface="+mj-lt"/>
                <a:hlinkClick r:id="rId3" action="ppaction://hlinksldjump"/>
              </a:rPr>
              <a:t>Table of contents</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4" action="ppaction://hlinksldjump"/>
              </a:rPr>
              <a:t>About GOA</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5" action="ppaction://hlinksldjump"/>
              </a:rPr>
              <a:t>About the author</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6" action="ppaction://hlinksldjump"/>
              </a:rPr>
              <a:t>About the chapter</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7" action="ppaction://hlinksldjump"/>
              </a:rPr>
              <a:t>Theme</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8" action="ppaction://hlinksldjump"/>
              </a:rPr>
              <a:t>Message</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9" action="ppaction://hlinksldjump"/>
              </a:rPr>
              <a:t>Plot</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10" action="ppaction://hlinksldjump"/>
              </a:rPr>
              <a:t>Chapter preview</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11" action="ppaction://hlinksldjump"/>
              </a:rPr>
              <a:t>Short video</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12" action="ppaction://hlinksldjump"/>
              </a:rPr>
              <a:t>Word meanings</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13" action="ppaction://hlinksldjump"/>
              </a:rPr>
              <a:t>Characters of the story</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14" action="ppaction://hlinksldjump"/>
              </a:rPr>
              <a:t>RTC Questions</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15" action="ppaction://hlinksldjump"/>
              </a:rPr>
              <a:t>SAQ Questions</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16" action="ppaction://hlinksldjump"/>
              </a:rPr>
              <a:t>LAQ Questions</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17" action="ppaction://hlinksldjump"/>
              </a:rPr>
              <a:t>References</a:t>
            </a:r>
            <a:endParaRPr lang="en-US" sz="2400" i="1" dirty="0" smtClean="0">
              <a:solidFill>
                <a:srgbClr val="FF0000"/>
              </a:solidFill>
              <a:latin typeface="+mj-lt"/>
            </a:endParaRPr>
          </a:p>
          <a:p>
            <a:pPr marL="285750" indent="-285750">
              <a:buFont typeface="Wingdings" panose="05000000000000000000" pitchFamily="2" charset="2"/>
              <a:buChar char="q"/>
            </a:pPr>
            <a:r>
              <a:rPr lang="en-US" sz="2400" i="1" dirty="0" smtClean="0">
                <a:solidFill>
                  <a:srgbClr val="FF0000"/>
                </a:solidFill>
                <a:latin typeface="+mj-lt"/>
                <a:hlinkClick r:id="rId18" action="ppaction://hlinksldjump"/>
              </a:rPr>
              <a:t>Thank you</a:t>
            </a:r>
            <a:endParaRPr lang="en-US" sz="2400" i="1" dirty="0" smtClean="0">
              <a:solidFill>
                <a:srgbClr val="FF0000"/>
              </a:solidFill>
              <a:latin typeface="+mj-lt"/>
            </a:endParaRPr>
          </a:p>
        </p:txBody>
      </p:sp>
    </p:spTree>
    <p:extLst>
      <p:ext uri="{BB962C8B-B14F-4D97-AF65-F5344CB8AC3E}">
        <p14:creationId xmlns:p14="http://schemas.microsoft.com/office/powerpoint/2010/main" val="164670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withEffect">
                                  <p:stCondLst>
                                    <p:cond delay="0"/>
                                  </p:stCondLst>
                                  <p:childTnLst>
                                    <p:animClr clrSpc="rgb" dir="cw">
                                      <p:cBhvr override="childStyle">
                                        <p:cTn id="6" dur="250" autoRev="1" fill="remove"/>
                                        <p:tgtEl>
                                          <p:spTgt spid="4">
                                            <p:txEl>
                                              <p:pRg st="0" end="0"/>
                                            </p:txEl>
                                          </p:spTgt>
                                        </p:tgtEl>
                                        <p:attrNameLst>
                                          <p:attrName>style.color</p:attrName>
                                        </p:attrNameLst>
                                      </p:cBhvr>
                                      <p:to>
                                        <a:schemeClr val="bg1"/>
                                      </p:to>
                                    </p:animClr>
                                    <p:animClr clrSpc="rgb" dir="cw">
                                      <p:cBhvr>
                                        <p:cTn id="7" dur="250" autoRev="1" fill="remove"/>
                                        <p:tgtEl>
                                          <p:spTgt spid="4">
                                            <p:txEl>
                                              <p:pRg st="0" end="0"/>
                                            </p:txEl>
                                          </p:spTgt>
                                        </p:tgtEl>
                                        <p:attrNameLst>
                                          <p:attrName>fillcolor</p:attrName>
                                        </p:attrNameLst>
                                      </p:cBhvr>
                                      <p:to>
                                        <a:schemeClr val="bg1"/>
                                      </p:to>
                                    </p:animClr>
                                    <p:set>
                                      <p:cBhvr>
                                        <p:cTn id="8" dur="250" autoRev="1" fill="remove"/>
                                        <p:tgtEl>
                                          <p:spTgt spid="4">
                                            <p:txEl>
                                              <p:pRg st="0" end="0"/>
                                            </p:txEl>
                                          </p:spTgt>
                                        </p:tgtEl>
                                        <p:attrNameLst>
                                          <p:attrName>fill.type</p:attrName>
                                        </p:attrNameLst>
                                      </p:cBhvr>
                                      <p:to>
                                        <p:strVal val="solid"/>
                                      </p:to>
                                    </p:set>
                                    <p:set>
                                      <p:cBhvr>
                                        <p:cTn id="9" dur="250" autoRev="1" fill="remove"/>
                                        <p:tgtEl>
                                          <p:spTgt spid="4">
                                            <p:txEl>
                                              <p:pRg st="0" end="0"/>
                                            </p:txEl>
                                          </p:spTgt>
                                        </p:tgtEl>
                                        <p:attrNameLst>
                                          <p:attrName>fill.on</p:attrName>
                                        </p:attrNameLst>
                                      </p:cBhvr>
                                      <p:to>
                                        <p:strVal val="true"/>
                                      </p:to>
                                    </p:set>
                                  </p:childTnLst>
                                </p:cTn>
                              </p:par>
                              <p:par>
                                <p:cTn id="10" presetID="26"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114" y="205979"/>
            <a:ext cx="3656685" cy="857250"/>
          </a:xfrm>
        </p:spPr>
        <p:txBody>
          <a:bodyPr>
            <a:normAutofit/>
          </a:bodyPr>
          <a:lstStyle/>
          <a:p>
            <a:r>
              <a:rPr lang="en-US" sz="4000" b="1" i="1" u="sng" dirty="0" smtClean="0">
                <a:solidFill>
                  <a:srgbClr val="FFC000"/>
                </a:solidFill>
              </a:rPr>
              <a:t>RTC Questions:</a:t>
            </a:r>
            <a:endParaRPr lang="en-US" sz="4000" b="1" i="1" u="sng" dirty="0">
              <a:solidFill>
                <a:srgbClr val="FFC000"/>
              </a:solidFill>
            </a:endParaRPr>
          </a:p>
        </p:txBody>
      </p:sp>
      <p:sp>
        <p:nvSpPr>
          <p:cNvPr id="3" name="Rectangle 2"/>
          <p:cNvSpPr/>
          <p:nvPr/>
        </p:nvSpPr>
        <p:spPr>
          <a:xfrm>
            <a:off x="58112" y="1502815"/>
            <a:ext cx="8856890" cy="2769989"/>
          </a:xfrm>
          <a:prstGeom prst="rect">
            <a:avLst/>
          </a:prstGeom>
        </p:spPr>
        <p:txBody>
          <a:bodyPr wrap="square">
            <a:spAutoFit/>
          </a:bodyPr>
          <a:lstStyle/>
          <a:p>
            <a:pPr algn="just" fontAlgn="base"/>
            <a:r>
              <a:rPr lang="en-IN" i="1" u="sng" dirty="0" smtClean="0">
                <a:solidFill>
                  <a:srgbClr val="000000"/>
                </a:solidFill>
                <a:latin typeface="Sitka Subheading" panose="02000505000000020004" pitchFamily="2" charset="0"/>
              </a:rPr>
              <a:t>Answers </a:t>
            </a:r>
            <a:r>
              <a:rPr lang="en-IN" i="1" u="sng" dirty="0">
                <a:solidFill>
                  <a:srgbClr val="000000"/>
                </a:solidFill>
                <a:latin typeface="Sitka Subheading" panose="02000505000000020004" pitchFamily="2" charset="0"/>
              </a:rPr>
              <a:t>:</a:t>
            </a:r>
            <a:endParaRPr lang="en-IN" i="1" u="sng" dirty="0">
              <a:solidFill>
                <a:srgbClr val="444444"/>
              </a:solidFill>
              <a:latin typeface="Sitka Subheading" panose="02000505000000020004" pitchFamily="2" charset="0"/>
            </a:endParaRPr>
          </a:p>
          <a:p>
            <a:pPr algn="just" fontAlgn="base"/>
            <a:endParaRPr lang="en-IN" dirty="0" smtClean="0">
              <a:solidFill>
                <a:srgbClr val="000000"/>
              </a:solidFill>
              <a:latin typeface="Ubuntu"/>
            </a:endParaRPr>
          </a:p>
          <a:p>
            <a:pPr algn="just" fontAlgn="base"/>
            <a:r>
              <a:rPr lang="en-IN" dirty="0">
                <a:solidFill>
                  <a:srgbClr val="000000"/>
                </a:solidFill>
                <a:latin typeface="Ubuntu"/>
              </a:rPr>
              <a:t> </a:t>
            </a:r>
            <a:r>
              <a:rPr lang="en-IN" sz="2000" dirty="0" smtClean="0">
                <a:solidFill>
                  <a:srgbClr val="0000FF"/>
                </a:solidFill>
                <a:latin typeface="Ubuntu"/>
              </a:rPr>
              <a:t>(</a:t>
            </a:r>
            <a:r>
              <a:rPr lang="en-IN" sz="2000" dirty="0">
                <a:solidFill>
                  <a:srgbClr val="0000FF"/>
                </a:solidFill>
                <a:latin typeface="Ubuntu"/>
              </a:rPr>
              <a:t>a)   In those days the baker was the friend, companion and guide.</a:t>
            </a:r>
            <a:endParaRPr lang="en-IN" sz="2000" dirty="0">
              <a:solidFill>
                <a:srgbClr val="444444"/>
              </a:solidFill>
              <a:latin typeface="Ubuntu"/>
            </a:endParaRPr>
          </a:p>
          <a:p>
            <a:pPr algn="just" fontAlgn="base"/>
            <a:r>
              <a:rPr lang="en-IN" sz="2000" dirty="0">
                <a:solidFill>
                  <a:srgbClr val="0000FF"/>
                </a:solidFill>
                <a:latin typeface="Ubuntu"/>
              </a:rPr>
              <a:t> (b)   He ran to meet and greet hint.</a:t>
            </a:r>
            <a:endParaRPr lang="en-IN" sz="2000" dirty="0">
              <a:solidFill>
                <a:srgbClr val="444444"/>
              </a:solidFill>
              <a:latin typeface="Ubuntu"/>
            </a:endParaRPr>
          </a:p>
          <a:p>
            <a:pPr algn="just" fontAlgn="base"/>
            <a:r>
              <a:rPr lang="en-IN" sz="2000" dirty="0">
                <a:solidFill>
                  <a:srgbClr val="0000FF"/>
                </a:solidFill>
                <a:latin typeface="Ubuntu"/>
              </a:rPr>
              <a:t> (c)   The maid-servant of the house bought the loaves of bread.</a:t>
            </a:r>
            <a:endParaRPr lang="en-IN" sz="2000" dirty="0">
              <a:solidFill>
                <a:srgbClr val="444444"/>
              </a:solidFill>
              <a:latin typeface="Ubuntu"/>
            </a:endParaRPr>
          </a:p>
          <a:p>
            <a:pPr algn="just" fontAlgn="base"/>
            <a:r>
              <a:rPr lang="en-IN" sz="2000" dirty="0">
                <a:solidFill>
                  <a:srgbClr val="0000FF"/>
                </a:solidFill>
                <a:latin typeface="Ubuntu"/>
              </a:rPr>
              <a:t> </a:t>
            </a:r>
            <a:r>
              <a:rPr lang="en-IN" sz="2000" dirty="0" smtClean="0">
                <a:solidFill>
                  <a:srgbClr val="0000FF"/>
                </a:solidFill>
                <a:latin typeface="Ubuntu"/>
              </a:rPr>
              <a:t>(</a:t>
            </a:r>
            <a:r>
              <a:rPr lang="en-IN" sz="2000" dirty="0">
                <a:solidFill>
                  <a:srgbClr val="0000FF"/>
                </a:solidFill>
                <a:latin typeface="Ubuntu"/>
              </a:rPr>
              <a:t>d)   The author longed for ‘bread-bangles’.</a:t>
            </a:r>
            <a:endParaRPr lang="en-IN" sz="2000" dirty="0">
              <a:solidFill>
                <a:srgbClr val="444444"/>
              </a:solidFill>
              <a:latin typeface="Ubuntu"/>
            </a:endParaRPr>
          </a:p>
          <a:p>
            <a:pPr algn="just" fontAlgn="base"/>
            <a:r>
              <a:rPr lang="en-IN" sz="2000" dirty="0">
                <a:solidFill>
                  <a:srgbClr val="0000FF"/>
                </a:solidFill>
                <a:latin typeface="Ubuntu"/>
              </a:rPr>
              <a:t> </a:t>
            </a:r>
            <a:r>
              <a:rPr lang="en-IN" sz="2000" dirty="0" smtClean="0">
                <a:solidFill>
                  <a:srgbClr val="0000FF"/>
                </a:solidFill>
                <a:latin typeface="Ubuntu"/>
              </a:rPr>
              <a:t>(</a:t>
            </a:r>
            <a:r>
              <a:rPr lang="en-IN" sz="2000" dirty="0">
                <a:solidFill>
                  <a:srgbClr val="0000FF"/>
                </a:solidFill>
                <a:latin typeface="Ubuntu"/>
              </a:rPr>
              <a:t>e)   ‘longed for</a:t>
            </a:r>
            <a:r>
              <a:rPr lang="en-IN" sz="2000" dirty="0" smtClean="0">
                <a:solidFill>
                  <a:srgbClr val="0000FF"/>
                </a:solidFill>
                <a:latin typeface="Ubuntu"/>
              </a:rPr>
              <a:t>’.</a:t>
            </a:r>
          </a:p>
          <a:p>
            <a:pPr algn="just" fontAlgn="base"/>
            <a:endParaRPr lang="en-IN" sz="2000" b="0" i="0" dirty="0">
              <a:solidFill>
                <a:srgbClr val="0000FF"/>
              </a:solidFill>
              <a:effectLst/>
              <a:latin typeface="Ubuntu"/>
            </a:endParaRPr>
          </a:p>
          <a:p>
            <a:pPr algn="just" fontAlgn="base"/>
            <a:r>
              <a:rPr lang="en-IN" dirty="0"/>
              <a:t> </a:t>
            </a:r>
            <a:endParaRPr lang="en-IN" sz="2000" b="0" i="0" dirty="0">
              <a:solidFill>
                <a:srgbClr val="444444"/>
              </a:solidFill>
              <a:effectLst/>
              <a:latin typeface="Ubuntu"/>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9512" y="2585006"/>
            <a:ext cx="2504488" cy="2504488"/>
          </a:xfrm>
          <a:prstGeom prst="rect">
            <a:avLst/>
          </a:prstGeom>
        </p:spPr>
      </p:pic>
    </p:spTree>
    <p:extLst>
      <p:ext uri="{BB962C8B-B14F-4D97-AF65-F5344CB8AC3E}">
        <p14:creationId xmlns:p14="http://schemas.microsoft.com/office/powerpoint/2010/main" val="305264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7410" y="205979"/>
            <a:ext cx="3809390" cy="857250"/>
          </a:xfrm>
        </p:spPr>
        <p:txBody>
          <a:bodyPr>
            <a:normAutofit/>
          </a:bodyPr>
          <a:lstStyle/>
          <a:p>
            <a:r>
              <a:rPr lang="en-US" sz="4800" b="1" i="1" u="sng" dirty="0" smtClean="0">
                <a:solidFill>
                  <a:srgbClr val="FFFF00"/>
                </a:solidFill>
                <a:latin typeface="Archivo" panose="020B0503020202020B04" pitchFamily="34" charset="0"/>
              </a:rPr>
              <a:t>SAQs</a:t>
            </a:r>
            <a:endParaRPr lang="en-US" sz="4800" b="1" i="1" u="sng" dirty="0">
              <a:solidFill>
                <a:srgbClr val="FFFF00"/>
              </a:solidFill>
              <a:latin typeface="Archivo" panose="020B0503020202020B04" pitchFamily="34" charset="0"/>
            </a:endParaRPr>
          </a:p>
        </p:txBody>
      </p:sp>
      <p:sp>
        <p:nvSpPr>
          <p:cNvPr id="3" name="TextBox 2"/>
          <p:cNvSpPr txBox="1"/>
          <p:nvPr/>
        </p:nvSpPr>
        <p:spPr>
          <a:xfrm>
            <a:off x="143555" y="1502815"/>
            <a:ext cx="8856890" cy="3477875"/>
          </a:xfrm>
          <a:prstGeom prst="rect">
            <a:avLst/>
          </a:prstGeom>
          <a:noFill/>
        </p:spPr>
        <p:txBody>
          <a:bodyPr wrap="square" rtlCol="0">
            <a:spAutoFit/>
          </a:bodyPr>
          <a:lstStyle/>
          <a:p>
            <a:pPr fontAlgn="base"/>
            <a:r>
              <a:rPr lang="en-IN" sz="2000" b="1" dirty="0">
                <a:solidFill>
                  <a:srgbClr val="FFC000"/>
                </a:solidFill>
              </a:rPr>
              <a:t>1. What did the baker mean to the narrator during his childhood? How many times did he pay a visit?  </a:t>
            </a:r>
            <a:endParaRPr lang="en-IN" sz="2000" dirty="0">
              <a:solidFill>
                <a:srgbClr val="FFC000"/>
              </a:solidFill>
            </a:endParaRPr>
          </a:p>
          <a:p>
            <a:pPr fontAlgn="base"/>
            <a:r>
              <a:rPr lang="en-IN" sz="2000" b="1" dirty="0">
                <a:solidFill>
                  <a:srgbClr val="9900CC"/>
                </a:solidFill>
              </a:rPr>
              <a:t>Ans</a:t>
            </a:r>
            <a:r>
              <a:rPr lang="en-IN" sz="2000" dirty="0">
                <a:solidFill>
                  <a:srgbClr val="9900CC"/>
                </a:solidFill>
              </a:rPr>
              <a:t>. The baker or </a:t>
            </a:r>
            <a:r>
              <a:rPr lang="en-IN" sz="2000" dirty="0" err="1">
                <a:solidFill>
                  <a:srgbClr val="9900CC"/>
                </a:solidFill>
              </a:rPr>
              <a:t>pader</a:t>
            </a:r>
            <a:r>
              <a:rPr lang="en-IN" sz="2000" dirty="0">
                <a:solidFill>
                  <a:srgbClr val="9900CC"/>
                </a:solidFill>
              </a:rPr>
              <a:t> was an important person in the author’s life. He was treated like a friend. He used to come twice a day, once in the morning to sell the bread and then while returning after emptying his basket. The author used to run to meet him in order to take the bread-bangles. He chatted and gossiped with him.</a:t>
            </a:r>
          </a:p>
          <a:p>
            <a:pPr fontAlgn="base"/>
            <a:endParaRPr lang="en-IN" sz="2000" b="1" dirty="0" smtClean="0">
              <a:solidFill>
                <a:srgbClr val="FFC000"/>
              </a:solidFill>
            </a:endParaRPr>
          </a:p>
          <a:p>
            <a:pPr fontAlgn="base"/>
            <a:r>
              <a:rPr lang="en-IN" sz="2000" b="1" dirty="0" smtClean="0">
                <a:solidFill>
                  <a:srgbClr val="FFC000"/>
                </a:solidFill>
              </a:rPr>
              <a:t>2.What </a:t>
            </a:r>
            <a:r>
              <a:rPr lang="en-IN" sz="2000" b="1" dirty="0">
                <a:solidFill>
                  <a:srgbClr val="FFC000"/>
                </a:solidFill>
              </a:rPr>
              <a:t>were the bakers called? Describe their peculiar dress.</a:t>
            </a:r>
            <a:endParaRPr lang="en-IN" sz="2000" dirty="0">
              <a:solidFill>
                <a:srgbClr val="FFC000"/>
              </a:solidFill>
            </a:endParaRPr>
          </a:p>
          <a:p>
            <a:pPr fontAlgn="base"/>
            <a:r>
              <a:rPr lang="en-IN" sz="2000" b="1" dirty="0" smtClean="0">
                <a:solidFill>
                  <a:srgbClr val="9900CC"/>
                </a:solidFill>
              </a:rPr>
              <a:t>Ans</a:t>
            </a:r>
            <a:r>
              <a:rPr lang="en-IN" sz="2000" dirty="0">
                <a:solidFill>
                  <a:srgbClr val="9900CC"/>
                </a:solidFill>
              </a:rPr>
              <a:t>. The bakers were known as </a:t>
            </a:r>
            <a:r>
              <a:rPr lang="en-IN" sz="2000" i="1" dirty="0" err="1">
                <a:solidFill>
                  <a:srgbClr val="9900CC"/>
                </a:solidFill>
              </a:rPr>
              <a:t>pader</a:t>
            </a:r>
            <a:r>
              <a:rPr lang="en-IN" sz="2000" dirty="0">
                <a:solidFill>
                  <a:srgbClr val="9900CC"/>
                </a:solidFill>
              </a:rPr>
              <a:t>. These bakers wore a peculiar dress known as the </a:t>
            </a:r>
            <a:r>
              <a:rPr lang="en-IN" sz="2000" i="1" dirty="0">
                <a:solidFill>
                  <a:srgbClr val="9900CC"/>
                </a:solidFill>
              </a:rPr>
              <a:t>‘</a:t>
            </a:r>
            <a:r>
              <a:rPr lang="en-IN" sz="2000" i="1" dirty="0" err="1">
                <a:solidFill>
                  <a:srgbClr val="9900CC"/>
                </a:solidFill>
              </a:rPr>
              <a:t>kabai</a:t>
            </a:r>
            <a:r>
              <a:rPr lang="en-IN" sz="2000" i="1" dirty="0">
                <a:solidFill>
                  <a:srgbClr val="9900CC"/>
                </a:solidFill>
              </a:rPr>
              <a:t>’</a:t>
            </a:r>
            <a:r>
              <a:rPr lang="en-IN" sz="2000" dirty="0">
                <a:solidFill>
                  <a:srgbClr val="9900CC"/>
                </a:solidFill>
              </a:rPr>
              <a:t>. It was a single piece long frock reaching down to the knees.</a:t>
            </a:r>
          </a:p>
          <a:p>
            <a:endParaRPr lang="en-US" sz="2000" dirty="0">
              <a:solidFill>
                <a:srgbClr val="9900CC"/>
              </a:solidFill>
            </a:endParaRPr>
          </a:p>
        </p:txBody>
      </p:sp>
    </p:spTree>
    <p:extLst>
      <p:ext uri="{BB962C8B-B14F-4D97-AF65-F5344CB8AC3E}">
        <p14:creationId xmlns:p14="http://schemas.microsoft.com/office/powerpoint/2010/main" val="410830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2"/>
                                        </p:tgtEl>
                                        <p:attrNameLst>
                                          <p:attrName>r</p:attrName>
                                        </p:attrNameLst>
                                      </p:cBhvr>
                                    </p:animRot>
                                  </p:childTnLst>
                                </p:cTn>
                              </p:par>
                              <p:par>
                                <p:cTn id="7" presetID="21" presetClass="entr" presetSubtype="1"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wheel(1)">
                                      <p:cBhvr>
                                        <p:cTn id="9" dur="2000"/>
                                        <p:tgtEl>
                                          <p:spTgt spid="3">
                                            <p:txEl>
                                              <p:pRg st="0" end="0"/>
                                            </p:txEl>
                                          </p:spTgt>
                                        </p:tgtEl>
                                      </p:cBhvr>
                                    </p:animEffect>
                                  </p:childTnLst>
                                </p:cTn>
                              </p:par>
                              <p:par>
                                <p:cTn id="10" presetID="21" presetClass="entr" presetSubtype="1"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heel(1)">
                                      <p:cBhvr>
                                        <p:cTn id="15" dur="2000"/>
                                        <p:tgtEl>
                                          <p:spTgt spid="3">
                                            <p:txEl>
                                              <p:pRg st="3" end="3"/>
                                            </p:txEl>
                                          </p:spTgt>
                                        </p:tgtEl>
                                      </p:cBhvr>
                                    </p:animEffect>
                                  </p:childTnLst>
                                </p:cTn>
                              </p:par>
                              <p:par>
                                <p:cTn id="16" presetID="21" presetClass="entr" presetSubtype="1"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heel(1)">
                                      <p:cBhvr>
                                        <p:cTn id="18"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Box 2"/>
          <p:cNvSpPr txBox="1"/>
          <p:nvPr/>
        </p:nvSpPr>
        <p:spPr>
          <a:xfrm>
            <a:off x="5946345" y="-260210"/>
            <a:ext cx="3817625" cy="1323439"/>
          </a:xfrm>
          <a:prstGeom prst="rect">
            <a:avLst/>
          </a:prstGeom>
          <a:noFill/>
        </p:spPr>
        <p:txBody>
          <a:bodyPr wrap="square" rtlCol="0">
            <a:spAutoFit/>
          </a:bodyPr>
          <a:lstStyle/>
          <a:p>
            <a:r>
              <a:rPr lang="en-US" sz="4000" b="1" i="1" dirty="0">
                <a:solidFill>
                  <a:srgbClr val="FFFF00"/>
                </a:solidFill>
                <a:latin typeface="Archivo" panose="020B0503020202020B04" pitchFamily="34" charset="0"/>
              </a:rPr>
              <a:t> </a:t>
            </a:r>
            <a:r>
              <a:rPr lang="en-US" sz="4000" b="1" i="1" dirty="0" smtClean="0">
                <a:solidFill>
                  <a:srgbClr val="FFFF00"/>
                </a:solidFill>
                <a:latin typeface="Archivo" panose="020B0503020202020B04" pitchFamily="34" charset="0"/>
              </a:rPr>
              <a:t>                  </a:t>
            </a:r>
            <a:r>
              <a:rPr lang="en-US" sz="4000" b="1" i="1" u="sng" dirty="0" smtClean="0">
                <a:solidFill>
                  <a:srgbClr val="FFFF00"/>
                </a:solidFill>
                <a:latin typeface="Archivo" panose="020B0503020202020B04" pitchFamily="34" charset="0"/>
              </a:rPr>
              <a:t>SAQs</a:t>
            </a:r>
            <a:endParaRPr lang="en-US" sz="4000" dirty="0"/>
          </a:p>
        </p:txBody>
      </p:sp>
      <p:sp>
        <p:nvSpPr>
          <p:cNvPr id="4" name="Rectangle 1"/>
          <p:cNvSpPr>
            <a:spLocks noChangeArrowheads="1"/>
          </p:cNvSpPr>
          <p:nvPr/>
        </p:nvSpPr>
        <p:spPr bwMode="auto">
          <a:xfrm>
            <a:off x="143555" y="1941101"/>
            <a:ext cx="8704185"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accent4">
                    <a:lumMod val="75000"/>
                  </a:schemeClr>
                </a:solidFill>
                <a:effectLst/>
                <a:latin typeface="Archivo" panose="020B0503020202020B04" pitchFamily="34" charset="0"/>
              </a:rPr>
              <a:t>3. What was </a:t>
            </a:r>
            <a:r>
              <a:rPr kumimoji="0" lang="en-US" altLang="en-US" sz="1600" b="1" i="1" u="none" strike="noStrike" cap="none" normalizeH="0" baseline="0" dirty="0" err="1" smtClean="0">
                <a:ln>
                  <a:noFill/>
                </a:ln>
                <a:solidFill>
                  <a:schemeClr val="accent4">
                    <a:lumMod val="75000"/>
                  </a:schemeClr>
                </a:solidFill>
                <a:effectLst/>
                <a:latin typeface="Archivo" panose="020B0503020202020B04" pitchFamily="34" charset="0"/>
              </a:rPr>
              <a:t>Kabai</a:t>
            </a:r>
            <a:r>
              <a:rPr kumimoji="0" lang="en-US" altLang="en-US" sz="1600" b="1" i="0" u="none" strike="noStrike" cap="none" normalizeH="0" baseline="0" dirty="0" smtClean="0">
                <a:ln>
                  <a:noFill/>
                </a:ln>
                <a:solidFill>
                  <a:schemeClr val="accent4">
                    <a:lumMod val="75000"/>
                  </a:schemeClr>
                </a:solidFill>
                <a:effectLst/>
                <a:latin typeface="Archivo" panose="020B0503020202020B04" pitchFamily="34" charset="0"/>
              </a:rPr>
              <a:t> ? Give a brief description.</a:t>
            </a:r>
            <a:endParaRPr kumimoji="0" lang="en-US" altLang="en-US" sz="1200" b="0" i="0" u="none" strike="noStrike" cap="none" normalizeH="0" baseline="0" dirty="0" smtClean="0">
              <a:ln>
                <a:noFill/>
              </a:ln>
              <a:solidFill>
                <a:schemeClr val="accent4">
                  <a:lumMod val="75000"/>
                </a:schemeClr>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accent4">
                    <a:lumMod val="75000"/>
                  </a:schemeClr>
                </a:solidFill>
                <a:effectLst/>
                <a:latin typeface="Archivo" panose="020B0503020202020B04" pitchFamily="34" charset="0"/>
              </a:rPr>
              <a:t>Or</a:t>
            </a:r>
            <a:endParaRPr kumimoji="0" lang="en-US" altLang="en-US" sz="1200" b="0" i="0" u="none" strike="noStrike" cap="none" normalizeH="0" baseline="0" dirty="0" smtClean="0">
              <a:ln>
                <a:noFill/>
              </a:ln>
              <a:solidFill>
                <a:schemeClr val="accent4">
                  <a:lumMod val="75000"/>
                </a:schemeClr>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accent4">
                    <a:lumMod val="75000"/>
                  </a:schemeClr>
                </a:solidFill>
                <a:effectLst/>
                <a:latin typeface="Archivo" panose="020B0503020202020B04" pitchFamily="34" charset="0"/>
              </a:rPr>
              <a:t>What did the bakers wear — (</a:t>
            </a:r>
            <a:r>
              <a:rPr kumimoji="0" lang="en-US" altLang="en-US" sz="1600" b="1" i="0" u="none" strike="noStrike" cap="none" normalizeH="0" baseline="0" dirty="0" err="1" smtClean="0">
                <a:ln>
                  <a:noFill/>
                </a:ln>
                <a:solidFill>
                  <a:schemeClr val="accent4">
                    <a:lumMod val="75000"/>
                  </a:schemeClr>
                </a:solidFill>
                <a:effectLst/>
                <a:latin typeface="Archivo" panose="020B0503020202020B04" pitchFamily="34" charset="0"/>
              </a:rPr>
              <a:t>i</a:t>
            </a:r>
            <a:r>
              <a:rPr kumimoji="0" lang="en-US" altLang="en-US" sz="1600" b="1" i="0" u="none" strike="noStrike" cap="none" normalizeH="0" baseline="0" dirty="0" smtClean="0">
                <a:ln>
                  <a:noFill/>
                </a:ln>
                <a:solidFill>
                  <a:schemeClr val="accent4">
                    <a:lumMod val="75000"/>
                  </a:schemeClr>
                </a:solidFill>
                <a:effectLst/>
                <a:latin typeface="Archivo" panose="020B0503020202020B04" pitchFamily="34" charset="0"/>
              </a:rPr>
              <a:t>) in the Portuguese days? (ii) When the author was young?</a:t>
            </a:r>
            <a:endParaRPr kumimoji="0" lang="en-US" altLang="en-US" sz="1200" b="0" i="0" u="none" strike="noStrike" cap="none" normalizeH="0" baseline="0" dirty="0" smtClean="0">
              <a:ln>
                <a:noFill/>
              </a:ln>
              <a:solidFill>
                <a:schemeClr val="accent4">
                  <a:lumMod val="75000"/>
                </a:schemeClr>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accent2">
                  <a:lumMod val="50000"/>
                </a:schemeClr>
              </a:solidFill>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accent2">
                    <a:lumMod val="50000"/>
                  </a:schemeClr>
                </a:solidFill>
                <a:effectLst/>
                <a:latin typeface="Archivo" panose="020B0503020202020B04" pitchFamily="34" charset="0"/>
              </a:rPr>
              <a:t>Ans</a:t>
            </a:r>
            <a:r>
              <a:rPr kumimoji="0" lang="en-US" altLang="en-US" sz="1600" b="0" i="0" u="none" strike="noStrike" cap="none" normalizeH="0" baseline="0" dirty="0" smtClean="0">
                <a:ln>
                  <a:noFill/>
                </a:ln>
                <a:solidFill>
                  <a:schemeClr val="accent2">
                    <a:lumMod val="50000"/>
                  </a:schemeClr>
                </a:solidFill>
                <a:effectLst/>
                <a:latin typeface="Archivo" panose="020B0503020202020B04" pitchFamily="34" charset="0"/>
              </a:rPr>
              <a:t>. </a:t>
            </a:r>
            <a:r>
              <a:rPr kumimoji="0" lang="en-US" altLang="en-US" sz="1600" b="0" i="1" u="none" strike="noStrike" cap="none" normalizeH="0" baseline="0" dirty="0" err="1" smtClean="0">
                <a:ln>
                  <a:noFill/>
                </a:ln>
                <a:solidFill>
                  <a:schemeClr val="accent2">
                    <a:lumMod val="50000"/>
                  </a:schemeClr>
                </a:solidFill>
                <a:effectLst/>
                <a:latin typeface="Archivo" panose="020B0503020202020B04" pitchFamily="34" charset="0"/>
              </a:rPr>
              <a:t>Kabai</a:t>
            </a:r>
            <a:r>
              <a:rPr kumimoji="0" lang="en-US" altLang="en-US" sz="1600" b="0" i="0" u="none" strike="noStrike" cap="none" normalizeH="0" baseline="0" dirty="0" smtClean="0">
                <a:ln>
                  <a:noFill/>
                </a:ln>
                <a:solidFill>
                  <a:schemeClr val="accent2">
                    <a:lumMod val="50000"/>
                  </a:schemeClr>
                </a:solidFill>
                <a:effectLst/>
                <a:latin typeface="Archivo" panose="020B0503020202020B04" pitchFamily="34" charset="0"/>
              </a:rPr>
              <a:t> wan a particular dress — a single piece long frock reaching down the knees which the bakers used to wear in old days. Later it was replaced by a shirt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accent2">
                    <a:lumMod val="50000"/>
                  </a:schemeClr>
                </a:solidFill>
                <a:effectLst/>
                <a:latin typeface="Archivo" panose="020B0503020202020B04" pitchFamily="34" charset="0"/>
              </a:rPr>
              <a:t> and trousers which were longer than the shorts and shorter than the full length.</a:t>
            </a:r>
            <a:endParaRPr kumimoji="0" lang="en-US" altLang="en-US" sz="1200" b="0" i="0" u="none" strike="noStrike" cap="none" normalizeH="0" baseline="0" dirty="0" smtClean="0">
              <a:ln>
                <a:noFill/>
              </a:ln>
              <a:solidFill>
                <a:schemeClr val="accent2">
                  <a:lumMod val="50000"/>
                </a:schemeClr>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chemeClr val="accent4">
                  <a:lumMod val="75000"/>
                </a:schemeClr>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accent4">
                    <a:lumMod val="75000"/>
                  </a:schemeClr>
                </a:solidFill>
                <a:effectLst/>
                <a:latin typeface="Archivo" panose="020B0503020202020B04" pitchFamily="34" charset="0"/>
              </a:rPr>
              <a:t>4. What are the elders in Goa nostalgic about?</a:t>
            </a:r>
            <a:endParaRPr kumimoji="0" lang="en-US" altLang="en-US" sz="1200" b="0" i="0" u="none" strike="noStrike" cap="none" normalizeH="0" baseline="0" dirty="0" smtClean="0">
              <a:ln>
                <a:noFill/>
              </a:ln>
              <a:solidFill>
                <a:schemeClr val="accent4">
                  <a:lumMod val="75000"/>
                </a:schemeClr>
              </a:solidFill>
              <a:effectLst/>
              <a:latin typeface="Archivo" panose="020B0503020202020B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accent2">
                    <a:lumMod val="50000"/>
                  </a:schemeClr>
                </a:solidFill>
                <a:effectLst/>
                <a:latin typeface="Archivo" panose="020B0503020202020B04" pitchFamily="34" charset="0"/>
              </a:rPr>
              <a:t>Ans.</a:t>
            </a:r>
            <a:r>
              <a:rPr kumimoji="0" lang="en-US" altLang="en-US" sz="1600" b="0" i="0" u="none" strike="noStrike" cap="none" normalizeH="0" baseline="0" dirty="0" smtClean="0">
                <a:ln>
                  <a:noFill/>
                </a:ln>
                <a:solidFill>
                  <a:schemeClr val="accent2">
                    <a:lumMod val="50000"/>
                  </a:schemeClr>
                </a:solidFill>
                <a:effectLst/>
                <a:latin typeface="Archivo" panose="020B0503020202020B04" pitchFamily="34" charset="0"/>
              </a:rPr>
              <a:t> In Goa, the elders are nostalgic about the good Old Portuguese days as well as the Portuguese and their famous loaves of bread.</a:t>
            </a:r>
            <a:endParaRPr kumimoji="0" lang="en-US" altLang="en-US" sz="1200" b="0" i="0" u="none" strike="noStrike" cap="none" normalizeH="0" baseline="0" dirty="0" smtClean="0">
              <a:ln>
                <a:noFill/>
              </a:ln>
              <a:solidFill>
                <a:schemeClr val="accent2">
                  <a:lumMod val="50000"/>
                </a:schemeClr>
              </a:solidFill>
              <a:effectLst/>
              <a:latin typeface="Archivo" panose="020B0503020202020B04" pitchFamily="34" charset="0"/>
            </a:endParaRPr>
          </a:p>
        </p:txBody>
      </p:sp>
    </p:spTree>
    <p:extLst>
      <p:ext uri="{BB962C8B-B14F-4D97-AF65-F5344CB8AC3E}">
        <p14:creationId xmlns:p14="http://schemas.microsoft.com/office/powerpoint/2010/main" val="190444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arn(inVertical)">
                                      <p:cBhvr>
                                        <p:cTn id="10" dur="500"/>
                                        <p:tgtEl>
                                          <p:spTgt spid="4">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barn(inVertical)">
                                      <p:cBhvr>
                                        <p:cTn id="13" dur="500"/>
                                        <p:tgtEl>
                                          <p:spTgt spid="4">
                                            <p:txEl>
                                              <p:pRg st="1" end="1"/>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barn(inVertical)">
                                      <p:cBhvr>
                                        <p:cTn id="16" dur="500"/>
                                        <p:tgtEl>
                                          <p:spTgt spid="4">
                                            <p:txEl>
                                              <p:pRg st="2" end="2"/>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arn(inVertical)">
                                      <p:cBhvr>
                                        <p:cTn id="19" dur="500"/>
                                        <p:tgtEl>
                                          <p:spTgt spid="4">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arn(inVertical)">
                                      <p:cBhvr>
                                        <p:cTn id="22" dur="500"/>
                                        <p:tgtEl>
                                          <p:spTgt spid="4">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barn(inVertical)">
                                      <p:cBhvr>
                                        <p:cTn id="25" dur="500"/>
                                        <p:tgtEl>
                                          <p:spTgt spid="4">
                                            <p:txEl>
                                              <p:pRg st="7" end="7"/>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barn(inVertical)">
                                      <p:cBhvr>
                                        <p:cTn id="2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i="1" u="sng" dirty="0">
                <a:solidFill>
                  <a:srgbClr val="FFFF00"/>
                </a:solidFill>
                <a:latin typeface="Archivo" panose="020B0503020202020B04" pitchFamily="34" charset="0"/>
              </a:rPr>
              <a:t>SAQs</a:t>
            </a:r>
            <a:endParaRPr lang="en-US" dirty="0"/>
          </a:p>
        </p:txBody>
      </p:sp>
      <p:sp>
        <p:nvSpPr>
          <p:cNvPr id="3" name="Rectangle 2"/>
          <p:cNvSpPr/>
          <p:nvPr/>
        </p:nvSpPr>
        <p:spPr>
          <a:xfrm>
            <a:off x="150781" y="1655520"/>
            <a:ext cx="8551480" cy="3170099"/>
          </a:xfrm>
          <a:prstGeom prst="rect">
            <a:avLst/>
          </a:prstGeom>
        </p:spPr>
        <p:txBody>
          <a:bodyPr wrap="square">
            <a:spAutoFit/>
          </a:bodyPr>
          <a:lstStyle/>
          <a:p>
            <a:pPr lvl="0" algn="just" eaLnBrk="0" fontAlgn="base" hangingPunct="0">
              <a:spcBef>
                <a:spcPct val="0"/>
              </a:spcBef>
              <a:spcAft>
                <a:spcPct val="0"/>
              </a:spcAft>
            </a:pPr>
            <a:r>
              <a:rPr lang="en-US" altLang="en-US" sz="2000" b="1" dirty="0">
                <a:solidFill>
                  <a:schemeClr val="accent4">
                    <a:lumMod val="75000"/>
                  </a:schemeClr>
                </a:solidFill>
                <a:latin typeface="Archivo" panose="020B0503020202020B04" pitchFamily="34" charset="0"/>
              </a:rPr>
              <a:t>5</a:t>
            </a:r>
            <a:r>
              <a:rPr lang="en-US" altLang="en-US" sz="2000" dirty="0">
                <a:solidFill>
                  <a:schemeClr val="accent4">
                    <a:lumMod val="75000"/>
                  </a:schemeClr>
                </a:solidFill>
                <a:latin typeface="Archivo" panose="020B0503020202020B04" pitchFamily="34" charset="0"/>
              </a:rPr>
              <a:t>. </a:t>
            </a:r>
            <a:r>
              <a:rPr lang="en-US" altLang="en-US" sz="2000" b="1" dirty="0">
                <a:solidFill>
                  <a:schemeClr val="accent4">
                    <a:lumMod val="75000"/>
                  </a:schemeClr>
                </a:solidFill>
                <a:latin typeface="Archivo" panose="020B0503020202020B04" pitchFamily="34" charset="0"/>
              </a:rPr>
              <a:t>How can you say, ‘bread-baking is still popular in Goa’?</a:t>
            </a:r>
            <a:endParaRPr lang="en-US" altLang="en-US" sz="1600" dirty="0">
              <a:solidFill>
                <a:schemeClr val="accent4">
                  <a:lumMod val="75000"/>
                </a:schemeClr>
              </a:solidFill>
              <a:latin typeface="Archivo" panose="020B0503020202020B04" pitchFamily="34" charset="0"/>
            </a:endParaRPr>
          </a:p>
          <a:p>
            <a:pPr lvl="0" algn="just" eaLnBrk="0" fontAlgn="base" hangingPunct="0">
              <a:spcBef>
                <a:spcPct val="0"/>
              </a:spcBef>
              <a:spcAft>
                <a:spcPct val="0"/>
              </a:spcAft>
            </a:pPr>
            <a:r>
              <a:rPr lang="en-US" altLang="en-US" sz="2000" b="1" dirty="0">
                <a:solidFill>
                  <a:schemeClr val="accent2">
                    <a:lumMod val="50000"/>
                  </a:schemeClr>
                </a:solidFill>
                <a:latin typeface="Archivo" panose="020B0503020202020B04" pitchFamily="34" charset="0"/>
              </a:rPr>
              <a:t>Ans.</a:t>
            </a:r>
            <a:r>
              <a:rPr lang="en-US" altLang="en-US" sz="2000" dirty="0">
                <a:solidFill>
                  <a:schemeClr val="accent2">
                    <a:lumMod val="50000"/>
                  </a:schemeClr>
                </a:solidFill>
                <a:latin typeface="Archivo" panose="020B0503020202020B04" pitchFamily="34" charset="0"/>
              </a:rPr>
              <a:t> Bread making is still very popular in Goa. Still, we can see the mixers, the </a:t>
            </a:r>
            <a:r>
              <a:rPr lang="en-US" altLang="en-US" sz="2000" dirty="0" err="1">
                <a:solidFill>
                  <a:schemeClr val="accent2">
                    <a:lumMod val="50000"/>
                  </a:schemeClr>
                </a:solidFill>
                <a:latin typeface="Archivo" panose="020B0503020202020B04" pitchFamily="34" charset="0"/>
              </a:rPr>
              <a:t>moulders</a:t>
            </a:r>
            <a:r>
              <a:rPr lang="en-US" altLang="en-US" sz="2000" dirty="0">
                <a:solidFill>
                  <a:schemeClr val="accent2">
                    <a:lumMod val="50000"/>
                  </a:schemeClr>
                </a:solidFill>
                <a:latin typeface="Archivo" panose="020B0503020202020B04" pitchFamily="34" charset="0"/>
              </a:rPr>
              <a:t> and those who bake the loaves. Most of their festivals and other occasions are meaningless without the loaves of bread.</a:t>
            </a:r>
            <a:endParaRPr lang="en-US" altLang="en-US" sz="1600" dirty="0">
              <a:solidFill>
                <a:schemeClr val="accent2">
                  <a:lumMod val="50000"/>
                </a:schemeClr>
              </a:solidFill>
              <a:latin typeface="Archivo" panose="020B0503020202020B04" pitchFamily="34" charset="0"/>
            </a:endParaRPr>
          </a:p>
          <a:p>
            <a:pPr lvl="0" algn="just" eaLnBrk="0" fontAlgn="base" hangingPunct="0">
              <a:spcBef>
                <a:spcPct val="0"/>
              </a:spcBef>
              <a:spcAft>
                <a:spcPct val="0"/>
              </a:spcAft>
            </a:pPr>
            <a:endParaRPr lang="en-US" altLang="en-US" sz="2000" b="1" dirty="0" smtClean="0">
              <a:solidFill>
                <a:schemeClr val="accent4">
                  <a:lumMod val="75000"/>
                </a:schemeClr>
              </a:solidFill>
              <a:latin typeface="Archivo" panose="020B0503020202020B04" pitchFamily="34" charset="0"/>
            </a:endParaRPr>
          </a:p>
          <a:p>
            <a:pPr lvl="0" algn="just" eaLnBrk="0" fontAlgn="base" hangingPunct="0">
              <a:spcBef>
                <a:spcPct val="0"/>
              </a:spcBef>
              <a:spcAft>
                <a:spcPct val="0"/>
              </a:spcAft>
            </a:pPr>
            <a:r>
              <a:rPr lang="en-US" altLang="en-US" sz="2000" b="1" dirty="0" smtClean="0">
                <a:solidFill>
                  <a:schemeClr val="accent4">
                    <a:lumMod val="75000"/>
                  </a:schemeClr>
                </a:solidFill>
                <a:latin typeface="Archivo" panose="020B0503020202020B04" pitchFamily="34" charset="0"/>
              </a:rPr>
              <a:t>6</a:t>
            </a:r>
            <a:r>
              <a:rPr lang="en-US" altLang="en-US" sz="2000" dirty="0">
                <a:solidFill>
                  <a:schemeClr val="accent4">
                    <a:lumMod val="75000"/>
                  </a:schemeClr>
                </a:solidFill>
                <a:latin typeface="Archivo" panose="020B0503020202020B04" pitchFamily="34" charset="0"/>
              </a:rPr>
              <a:t>. </a:t>
            </a:r>
            <a:r>
              <a:rPr lang="en-US" altLang="en-US" sz="2000" b="1" dirty="0">
                <a:solidFill>
                  <a:schemeClr val="accent4">
                    <a:lumMod val="75000"/>
                  </a:schemeClr>
                </a:solidFill>
                <a:latin typeface="Archivo" panose="020B0503020202020B04" pitchFamily="34" charset="0"/>
              </a:rPr>
              <a:t>“Even today any person with a jackfruit-like physical appearance is easily compared to a baker.” Explain.</a:t>
            </a:r>
            <a:endParaRPr lang="en-US" altLang="en-US" sz="1600" dirty="0">
              <a:solidFill>
                <a:schemeClr val="accent4">
                  <a:lumMod val="75000"/>
                </a:schemeClr>
              </a:solidFill>
              <a:latin typeface="Archivo" panose="020B0503020202020B04" pitchFamily="34" charset="0"/>
            </a:endParaRPr>
          </a:p>
          <a:p>
            <a:pPr lvl="0" algn="just" eaLnBrk="0" fontAlgn="base" hangingPunct="0">
              <a:spcBef>
                <a:spcPct val="0"/>
              </a:spcBef>
              <a:spcAft>
                <a:spcPct val="0"/>
              </a:spcAft>
            </a:pPr>
            <a:r>
              <a:rPr lang="en-US" altLang="en-US" sz="2000" b="1" dirty="0">
                <a:solidFill>
                  <a:schemeClr val="accent2">
                    <a:lumMod val="50000"/>
                  </a:schemeClr>
                </a:solidFill>
                <a:latin typeface="Archivo" panose="020B0503020202020B04" pitchFamily="34" charset="0"/>
              </a:rPr>
              <a:t>Ans.</a:t>
            </a:r>
            <a:r>
              <a:rPr lang="en-US" altLang="en-US" sz="2000" dirty="0">
                <a:solidFill>
                  <a:schemeClr val="accent2">
                    <a:lumMod val="50000"/>
                  </a:schemeClr>
                </a:solidFill>
                <a:latin typeface="Archivo" panose="020B0503020202020B04" pitchFamily="34" charset="0"/>
              </a:rPr>
              <a:t> Bakers had a plump physique which meant they were happy and prosperous and hence, even today, any person with a jackfruit like physical appearance is compared to a baker.</a:t>
            </a:r>
            <a:endParaRPr lang="en-US" altLang="en-US" sz="4400" dirty="0">
              <a:solidFill>
                <a:schemeClr val="accent2">
                  <a:lumMod val="50000"/>
                </a:schemeClr>
              </a:solidFill>
              <a:latin typeface="Archivo" panose="020B0503020202020B04" pitchFamily="34" charset="0"/>
            </a:endParaRPr>
          </a:p>
        </p:txBody>
      </p:sp>
    </p:spTree>
    <p:extLst>
      <p:ext uri="{BB962C8B-B14F-4D97-AF65-F5344CB8AC3E}">
        <p14:creationId xmlns:p14="http://schemas.microsoft.com/office/powerpoint/2010/main" val="54009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2D050"/>
                </a:solidFill>
              </a:rPr>
              <a:t>                               </a:t>
            </a:r>
            <a:r>
              <a:rPr lang="en-US" b="1" i="1" u="sng" dirty="0" smtClean="0">
                <a:solidFill>
                  <a:srgbClr val="92D050"/>
                </a:solidFill>
              </a:rPr>
              <a:t>LAQs</a:t>
            </a:r>
            <a:endParaRPr lang="en-US" b="1" i="1" u="sng" dirty="0">
              <a:solidFill>
                <a:srgbClr val="92D050"/>
              </a:solidFill>
            </a:endParaRPr>
          </a:p>
        </p:txBody>
      </p:sp>
      <p:sp>
        <p:nvSpPr>
          <p:cNvPr id="3" name="Rectangle 2"/>
          <p:cNvSpPr/>
          <p:nvPr/>
        </p:nvSpPr>
        <p:spPr>
          <a:xfrm>
            <a:off x="75543" y="1388626"/>
            <a:ext cx="8161377" cy="3200876"/>
          </a:xfrm>
          <a:prstGeom prst="rect">
            <a:avLst/>
          </a:prstGeom>
        </p:spPr>
        <p:txBody>
          <a:bodyPr wrap="square">
            <a:spAutoFit/>
          </a:bodyPr>
          <a:lstStyle/>
          <a:p>
            <a:pPr fontAlgn="base"/>
            <a:endParaRPr lang="en-IN" sz="2000" b="1" dirty="0" smtClean="0">
              <a:solidFill>
                <a:srgbClr val="5EEC3C"/>
              </a:solidFill>
              <a:latin typeface="Satisfy" panose="02000000000000000000" pitchFamily="2" charset="0"/>
            </a:endParaRPr>
          </a:p>
          <a:p>
            <a:pPr fontAlgn="base"/>
            <a:r>
              <a:rPr lang="en-IN" sz="2000" b="1" dirty="0" smtClean="0">
                <a:solidFill>
                  <a:srgbClr val="5EEC3C"/>
                </a:solidFill>
                <a:latin typeface="Satisfy" panose="02000000000000000000" pitchFamily="2" charset="0"/>
              </a:rPr>
              <a:t>1</a:t>
            </a:r>
            <a:r>
              <a:rPr lang="en-IN" sz="2000" b="1" dirty="0">
                <a:solidFill>
                  <a:srgbClr val="5EEC3C"/>
                </a:solidFill>
                <a:latin typeface="Satisfy" panose="02000000000000000000" pitchFamily="2" charset="0"/>
              </a:rPr>
              <a:t>. Why was it absolutely essential to have a “baker’s furnace” in a </a:t>
            </a:r>
            <a:r>
              <a:rPr lang="en-IN" sz="2000" b="1" dirty="0" err="1">
                <a:solidFill>
                  <a:srgbClr val="5EEC3C"/>
                </a:solidFill>
                <a:latin typeface="Satisfy" panose="02000000000000000000" pitchFamily="2" charset="0"/>
              </a:rPr>
              <a:t>Goan</a:t>
            </a:r>
            <a:r>
              <a:rPr lang="en-IN" sz="2000" b="1" dirty="0">
                <a:solidFill>
                  <a:srgbClr val="5EEC3C"/>
                </a:solidFill>
                <a:latin typeface="Satisfy" panose="02000000000000000000" pitchFamily="2" charset="0"/>
              </a:rPr>
              <a:t> village?</a:t>
            </a:r>
            <a:endParaRPr lang="en-IN" sz="2000" dirty="0">
              <a:solidFill>
                <a:srgbClr val="5EEC3C"/>
              </a:solidFill>
              <a:latin typeface="Satisfy" panose="02000000000000000000" pitchFamily="2" charset="0"/>
            </a:endParaRPr>
          </a:p>
          <a:p>
            <a:pPr algn="just" fontAlgn="base"/>
            <a:endParaRPr lang="en-IN" b="1" dirty="0" smtClean="0">
              <a:solidFill>
                <a:srgbClr val="000000"/>
              </a:solidFill>
              <a:latin typeface="Ubuntu"/>
            </a:endParaRPr>
          </a:p>
          <a:p>
            <a:pPr algn="just" fontAlgn="base"/>
            <a:r>
              <a:rPr lang="en-IN" sz="1600" b="1" dirty="0" smtClean="0">
                <a:solidFill>
                  <a:srgbClr val="000000"/>
                </a:solidFill>
                <a:latin typeface="Ubuntu"/>
              </a:rPr>
              <a:t>Ans</a:t>
            </a:r>
            <a:r>
              <a:rPr lang="en-IN" sz="1600" dirty="0">
                <a:solidFill>
                  <a:srgbClr val="000000"/>
                </a:solidFill>
                <a:latin typeface="Ubuntu"/>
              </a:rPr>
              <a:t>.</a:t>
            </a:r>
            <a:r>
              <a:rPr lang="en-IN" sz="1600" dirty="0">
                <a:solidFill>
                  <a:srgbClr val="00B0F0"/>
                </a:solidFill>
                <a:latin typeface="Times New Roman" panose="02020603050405020304" pitchFamily="18" charset="0"/>
                <a:cs typeface="Times New Roman" panose="02020603050405020304" pitchFamily="18" charset="0"/>
              </a:rPr>
              <a:t> </a:t>
            </a:r>
            <a:r>
              <a:rPr lang="en-IN" dirty="0">
                <a:solidFill>
                  <a:srgbClr val="00B0F0"/>
                </a:solidFill>
                <a:latin typeface="Times New Roman" panose="02020603050405020304" pitchFamily="18" charset="0"/>
                <a:cs typeface="Times New Roman" panose="02020603050405020304" pitchFamily="18" charset="0"/>
              </a:rPr>
              <a:t>The Portuguese and their famous loaves of bread had made a permanent impact on </a:t>
            </a:r>
            <a:r>
              <a:rPr lang="en-IN" dirty="0" err="1">
                <a:solidFill>
                  <a:srgbClr val="00B0F0"/>
                </a:solidFill>
                <a:latin typeface="Times New Roman" panose="02020603050405020304" pitchFamily="18" charset="0"/>
                <a:cs typeface="Times New Roman" panose="02020603050405020304" pitchFamily="18" charset="0"/>
              </a:rPr>
              <a:t>Goan</a:t>
            </a:r>
            <a:r>
              <a:rPr lang="en-IN" dirty="0">
                <a:solidFill>
                  <a:srgbClr val="00B0F0"/>
                </a:solidFill>
                <a:latin typeface="Times New Roman" panose="02020603050405020304" pitchFamily="18" charset="0"/>
                <a:cs typeface="Times New Roman" panose="02020603050405020304" pitchFamily="18" charset="0"/>
              </a:rPr>
              <a:t> soil. The eaters of those loaves might have vanished but the makers of the loaves — the bakers still have an important place in the society. The </a:t>
            </a:r>
            <a:r>
              <a:rPr lang="en-IN" dirty="0" err="1">
                <a:solidFill>
                  <a:srgbClr val="00B0F0"/>
                </a:solidFill>
                <a:latin typeface="Times New Roman" panose="02020603050405020304" pitchFamily="18" charset="0"/>
                <a:cs typeface="Times New Roman" panose="02020603050405020304" pitchFamily="18" charset="0"/>
              </a:rPr>
              <a:t>Goan</a:t>
            </a:r>
            <a:r>
              <a:rPr lang="en-IN" dirty="0">
                <a:solidFill>
                  <a:srgbClr val="00B0F0"/>
                </a:solidFill>
                <a:latin typeface="Times New Roman" panose="02020603050405020304" pitchFamily="18" charset="0"/>
                <a:cs typeface="Times New Roman" panose="02020603050405020304" pitchFamily="18" charset="0"/>
              </a:rPr>
              <a:t> village still has the mixers, moulders and those who bake the loaves. There are also the age-old time-tested furnaces which exist till date. The bakers are still important in the village. The lady of the house must Prepare sandwiches on the occasion of her daughter’s engagement. </a:t>
            </a:r>
            <a:r>
              <a:rPr lang="en-IN" i="1" dirty="0">
                <a:solidFill>
                  <a:srgbClr val="00B0F0"/>
                </a:solidFill>
                <a:latin typeface="Times New Roman" panose="02020603050405020304" pitchFamily="18" charset="0"/>
                <a:cs typeface="Times New Roman" panose="02020603050405020304" pitchFamily="18" charset="0"/>
              </a:rPr>
              <a:t>Cakes</a:t>
            </a:r>
            <a:r>
              <a:rPr lang="en-IN" dirty="0">
                <a:solidFill>
                  <a:srgbClr val="00B0F0"/>
                </a:solidFill>
                <a:latin typeface="Times New Roman" panose="02020603050405020304" pitchFamily="18" charset="0"/>
                <a:cs typeface="Times New Roman" panose="02020603050405020304" pitchFamily="18" charset="0"/>
              </a:rPr>
              <a:t> and </a:t>
            </a:r>
            <a:r>
              <a:rPr lang="en-IN" i="1" dirty="0" err="1">
                <a:solidFill>
                  <a:srgbClr val="00B0F0"/>
                </a:solidFill>
                <a:latin typeface="Times New Roman" panose="02020603050405020304" pitchFamily="18" charset="0"/>
                <a:cs typeface="Times New Roman" panose="02020603050405020304" pitchFamily="18" charset="0"/>
              </a:rPr>
              <a:t>bolinhas</a:t>
            </a:r>
            <a:r>
              <a:rPr lang="en-IN" i="1" dirty="0">
                <a:solidFill>
                  <a:srgbClr val="00B0F0"/>
                </a:solidFill>
                <a:latin typeface="Times New Roman" panose="02020603050405020304" pitchFamily="18" charset="0"/>
                <a:cs typeface="Times New Roman" panose="02020603050405020304" pitchFamily="18" charset="0"/>
              </a:rPr>
              <a:t> are </a:t>
            </a:r>
            <a:r>
              <a:rPr lang="en-IN" dirty="0">
                <a:solidFill>
                  <a:srgbClr val="00B0F0"/>
                </a:solidFill>
                <a:latin typeface="Times New Roman" panose="02020603050405020304" pitchFamily="18" charset="0"/>
                <a:cs typeface="Times New Roman" panose="02020603050405020304" pitchFamily="18" charset="0"/>
              </a:rPr>
              <a:t>a must for Christmas as well as other festivals. Thus, the presence of the baker’s furnace in the village is still essential.</a:t>
            </a:r>
            <a:endParaRPr lang="en-IN" b="0" i="0" dirty="0">
              <a:solidFill>
                <a:srgbClr val="00B0F0"/>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0264" y="1451198"/>
            <a:ext cx="1143736" cy="1029363"/>
          </a:xfrm>
          <a:prstGeom prst="rect">
            <a:avLst/>
          </a:prstGeom>
        </p:spPr>
      </p:pic>
    </p:spTree>
    <p:extLst>
      <p:ext uri="{BB962C8B-B14F-4D97-AF65-F5344CB8AC3E}">
        <p14:creationId xmlns:p14="http://schemas.microsoft.com/office/powerpoint/2010/main" val="140551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45"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anim calcmode="lin" valueType="num">
                                      <p:cBhvr>
                                        <p:cTn id="14" dur="2000" fill="hold"/>
                                        <p:tgtEl>
                                          <p:spTgt spid="2"/>
                                        </p:tgtEl>
                                        <p:attrNameLst>
                                          <p:attrName>ppt_w</p:attrName>
                                        </p:attrNameLst>
                                      </p:cBhvr>
                                      <p:tavLst>
                                        <p:tav tm="0" fmla="#ppt_w*sin(2.5*pi*$)">
                                          <p:val>
                                            <p:fltVal val="0"/>
                                          </p:val>
                                        </p:tav>
                                        <p:tav tm="100000">
                                          <p:val>
                                            <p:fltVal val="1"/>
                                          </p:val>
                                        </p:tav>
                                      </p:tavLst>
                                    </p:anim>
                                    <p:anim calcmode="lin" valueType="num">
                                      <p:cBhvr>
                                        <p:cTn id="15" dur="2000" fill="hold"/>
                                        <p:tgtEl>
                                          <p:spTgt spid="2"/>
                                        </p:tgtEl>
                                        <p:attrNameLst>
                                          <p:attrName>ppt_h</p:attrName>
                                        </p:attrNameLst>
                                      </p:cBhvr>
                                      <p:tavLst>
                                        <p:tav tm="0">
                                          <p:val>
                                            <p:strVal val="#ppt_h"/>
                                          </p:val>
                                        </p:tav>
                                        <p:tav tm="100000">
                                          <p:val>
                                            <p:strVal val="#ppt_h"/>
                                          </p:val>
                                        </p:tav>
                                      </p:tavLst>
                                    </p:anim>
                                  </p:childTnLst>
                                </p:cTn>
                              </p:par>
                              <p:par>
                                <p:cTn id="16" presetID="9" presetClass="emph" presetSubtype="0" nodeType="withEffect">
                                  <p:stCondLst>
                                    <p:cond delay="0"/>
                                  </p:stCondLst>
                                  <p:childTnLst>
                                    <p:set>
                                      <p:cBhvr rctx="PPT">
                                        <p:cTn id="17" dur="indefinite"/>
                                        <p:tgtEl>
                                          <p:spTgt spid="4"/>
                                        </p:tgtEl>
                                        <p:attrNameLst>
                                          <p:attrName>style.opacity</p:attrName>
                                        </p:attrNameLst>
                                      </p:cBhvr>
                                      <p:to>
                                        <p:strVal val="0.5"/>
                                      </p:to>
                                    </p:set>
                                    <p:animEffect filter="image" prLst="opacity: 0.5">
                                      <p:cBhvr rctx="IE">
                                        <p:cTn id="18"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92D050"/>
                </a:solidFill>
              </a:rPr>
              <a:t> </a:t>
            </a:r>
            <a:r>
              <a:rPr lang="en-US" b="1" i="1" dirty="0" smtClean="0">
                <a:solidFill>
                  <a:srgbClr val="92D050"/>
                </a:solidFill>
              </a:rPr>
              <a:t>                                </a:t>
            </a:r>
            <a:r>
              <a:rPr lang="en-US" b="1" i="1" u="sng" dirty="0" smtClean="0">
                <a:solidFill>
                  <a:srgbClr val="92D050"/>
                </a:solidFill>
              </a:rPr>
              <a:t>LAQs</a:t>
            </a:r>
            <a:endParaRPr lang="en-US" dirty="0"/>
          </a:p>
        </p:txBody>
      </p:sp>
      <p:sp>
        <p:nvSpPr>
          <p:cNvPr id="4" name="Rectangle 3"/>
          <p:cNvSpPr/>
          <p:nvPr/>
        </p:nvSpPr>
        <p:spPr>
          <a:xfrm>
            <a:off x="1" y="1502815"/>
            <a:ext cx="8236920" cy="3323987"/>
          </a:xfrm>
          <a:prstGeom prst="rect">
            <a:avLst/>
          </a:prstGeom>
        </p:spPr>
        <p:txBody>
          <a:bodyPr wrap="square">
            <a:spAutoFit/>
          </a:bodyPr>
          <a:lstStyle/>
          <a:p>
            <a:pPr algn="just" fontAlgn="base"/>
            <a:r>
              <a:rPr lang="en-IN" dirty="0">
                <a:solidFill>
                  <a:srgbClr val="5EEC3C"/>
                </a:solidFill>
                <a:latin typeface="Satisfy" panose="02000000000000000000" pitchFamily="2" charset="0"/>
              </a:rPr>
              <a:t> </a:t>
            </a:r>
            <a:r>
              <a:rPr lang="en-IN" b="1" dirty="0" smtClean="0">
                <a:solidFill>
                  <a:srgbClr val="5EEC3C"/>
                </a:solidFill>
                <a:latin typeface="Satisfy" panose="02000000000000000000" pitchFamily="2" charset="0"/>
              </a:rPr>
              <a:t>Q7</a:t>
            </a:r>
            <a:r>
              <a:rPr lang="en-IN" b="1" dirty="0">
                <a:solidFill>
                  <a:srgbClr val="5EEC3C"/>
                </a:solidFill>
                <a:latin typeface="Satisfy" panose="02000000000000000000" pitchFamily="2" charset="0"/>
              </a:rPr>
              <a:t>. What do our elders are often heard reminiscing nostalgically about in Goa? Did the old profession of making the famous loaves of bread end with the Portuguese?</a:t>
            </a:r>
            <a:endParaRPr lang="en-IN" dirty="0">
              <a:solidFill>
                <a:srgbClr val="5EEC3C"/>
              </a:solidFill>
              <a:latin typeface="Satisfy" panose="02000000000000000000" pitchFamily="2" charset="0"/>
            </a:endParaRPr>
          </a:p>
          <a:p>
            <a:pPr algn="just" fontAlgn="base"/>
            <a:endParaRPr lang="en-IN" sz="1600" b="1" dirty="0" smtClean="0">
              <a:solidFill>
                <a:srgbClr val="000000"/>
              </a:solidFill>
              <a:latin typeface="Ubuntu"/>
            </a:endParaRPr>
          </a:p>
          <a:p>
            <a:pPr algn="just" fontAlgn="base"/>
            <a:r>
              <a:rPr lang="en-IN" sz="1600" b="1" dirty="0" smtClean="0">
                <a:solidFill>
                  <a:srgbClr val="000000"/>
                </a:solidFill>
                <a:latin typeface="Ubuntu"/>
              </a:rPr>
              <a:t>Ans</a:t>
            </a:r>
            <a:r>
              <a:rPr lang="en-IN" sz="1600" b="1" dirty="0">
                <a:solidFill>
                  <a:srgbClr val="000000"/>
                </a:solidFill>
                <a:latin typeface="Ubuntu"/>
              </a:rPr>
              <a:t>.</a:t>
            </a:r>
            <a:r>
              <a:rPr lang="en-IN" sz="1600" dirty="0">
                <a:solidFill>
                  <a:srgbClr val="000000"/>
                </a:solidFill>
                <a:latin typeface="Ubuntu"/>
              </a:rPr>
              <a:t> </a:t>
            </a:r>
            <a:r>
              <a:rPr lang="en-IN" sz="1600" dirty="0">
                <a:solidFill>
                  <a:srgbClr val="0000FF"/>
                </a:solidFill>
                <a:latin typeface="Tahoma" panose="020B0604030504040204" pitchFamily="34" charset="0"/>
                <a:ea typeface="Tahoma" panose="020B0604030504040204" pitchFamily="34" charset="0"/>
                <a:cs typeface="Tahoma" panose="020B0604030504040204" pitchFamily="34" charset="0"/>
              </a:rPr>
              <a:t>Our elders in Goa are often heard reminiscing nostalgically about the good old Portuguese days. They are often heard saying nostalgically about their famous loaves of bread. Many eaters of loaves might have vanished but the makers are still alive. The profession of baking loaves of bread has not died with ending of the Portuguese rule. Goa still has the mixers, the moulders and the bakers of those loaves. The furnaces still bake those unique loaves of bread. Even today one can hear the thud and jingle of the traditional baker’s bamboo in the morning. Marriages, feasts, Christmas and other festivals are meaningless without the sweet bread known as the </a:t>
            </a:r>
            <a:r>
              <a:rPr lang="en-IN" sz="1600" dirty="0" err="1">
                <a:solidFill>
                  <a:srgbClr val="0000FF"/>
                </a:solidFill>
                <a:latin typeface="Tahoma" panose="020B0604030504040204" pitchFamily="34" charset="0"/>
                <a:ea typeface="Tahoma" panose="020B0604030504040204" pitchFamily="34" charset="0"/>
                <a:cs typeface="Tahoma" panose="020B0604030504040204" pitchFamily="34" charset="0"/>
              </a:rPr>
              <a:t>bol.</a:t>
            </a:r>
            <a:r>
              <a:rPr lang="en-IN" sz="1600" dirty="0">
                <a:solidFill>
                  <a:srgbClr val="0000FF"/>
                </a:solidFill>
                <a:latin typeface="Tahoma" panose="020B0604030504040204" pitchFamily="34" charset="0"/>
                <a:ea typeface="Tahoma" panose="020B0604030504040204" pitchFamily="34" charset="0"/>
                <a:cs typeface="Tahoma" panose="020B0604030504040204" pitchFamily="34" charset="0"/>
              </a:rPr>
              <a:t> The baker’s presence in even </a:t>
            </a:r>
            <a:r>
              <a:rPr lang="en-IN" sz="1600" dirty="0" err="1">
                <a:solidFill>
                  <a:srgbClr val="0000FF"/>
                </a:solidFill>
                <a:latin typeface="Tahoma" panose="020B0604030504040204" pitchFamily="34" charset="0"/>
                <a:ea typeface="Tahoma" panose="020B0604030504040204" pitchFamily="34" charset="0"/>
                <a:cs typeface="Tahoma" panose="020B0604030504040204" pitchFamily="34" charset="0"/>
              </a:rPr>
              <a:t>Goan</a:t>
            </a:r>
            <a:r>
              <a:rPr lang="en-IN" sz="1600" dirty="0">
                <a:solidFill>
                  <a:srgbClr val="0000FF"/>
                </a:solidFill>
                <a:latin typeface="Tahoma" panose="020B0604030504040204" pitchFamily="34" charset="0"/>
                <a:ea typeface="Tahoma" panose="020B0604030504040204" pitchFamily="34" charset="0"/>
                <a:cs typeface="Tahoma" panose="020B0604030504040204" pitchFamily="34" charset="0"/>
              </a:rPr>
              <a:t> village is absolutely essential. Baking was indeed a profitable profession in good old days. However, the tradition hasn’t died completely yet.</a:t>
            </a:r>
            <a:endParaRPr lang="en-IN" sz="1600" b="0" i="0" dirty="0">
              <a:solidFill>
                <a:srgbClr val="444444"/>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347328">
            <a:off x="8195367" y="1687925"/>
            <a:ext cx="916230" cy="916230"/>
          </a:xfrm>
          <a:prstGeom prst="rect">
            <a:avLst/>
          </a:prstGeom>
        </p:spPr>
      </p:pic>
    </p:spTree>
    <p:extLst>
      <p:ext uri="{BB962C8B-B14F-4D97-AF65-F5344CB8AC3E}">
        <p14:creationId xmlns:p14="http://schemas.microsoft.com/office/powerpoint/2010/main" val="369009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par>
                                <p:cTn id="10" presetID="26"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par>
                                <p:cTn id="26" presetID="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1425" y="281175"/>
            <a:ext cx="8229600" cy="857250"/>
          </a:xfrm>
        </p:spPr>
        <p:txBody>
          <a:bodyPr/>
          <a:lstStyle/>
          <a:p>
            <a:r>
              <a:rPr lang="en-US" b="1" i="1" u="sng" dirty="0" smtClean="0">
                <a:solidFill>
                  <a:srgbClr val="FFC000"/>
                </a:solidFill>
                <a:latin typeface="Amatic SC" panose="00000500000000000000" pitchFamily="2" charset="-79"/>
                <a:cs typeface="Amatic SC" panose="00000500000000000000" pitchFamily="2" charset="-79"/>
              </a:rPr>
              <a:t>Quick Recap:</a:t>
            </a:r>
            <a:endParaRPr lang="en-US" b="1" i="1" u="sng" dirty="0">
              <a:solidFill>
                <a:srgbClr val="FFC000"/>
              </a:solidFill>
              <a:latin typeface="Amatic SC" panose="00000500000000000000" pitchFamily="2" charset="-79"/>
              <a:cs typeface="Amatic SC" panose="00000500000000000000" pitchFamily="2" charset="-79"/>
            </a:endParaRPr>
          </a:p>
        </p:txBody>
      </p:sp>
      <p:sp>
        <p:nvSpPr>
          <p:cNvPr id="5" name="TextBox 4"/>
          <p:cNvSpPr txBox="1"/>
          <p:nvPr/>
        </p:nvSpPr>
        <p:spPr>
          <a:xfrm>
            <a:off x="143555" y="1655520"/>
            <a:ext cx="8856890" cy="3970318"/>
          </a:xfrm>
          <a:prstGeom prst="rect">
            <a:avLst/>
          </a:prstGeom>
          <a:noFill/>
        </p:spPr>
        <p:txBody>
          <a:bodyPr wrap="square" rtlCol="0">
            <a:spAutoFit/>
          </a:bodyPr>
          <a:lstStyle/>
          <a:p>
            <a:pPr algn="just" fontAlgn="base">
              <a:buFont typeface="+mj-lt"/>
              <a:buAutoNum type="arabicPeriod"/>
            </a:pPr>
            <a:r>
              <a:rPr lang="en-IN" dirty="0">
                <a:solidFill>
                  <a:srgbClr val="3333FF"/>
                </a:solidFill>
                <a:latin typeface="Space Mono" panose="02000509040000020004" pitchFamily="49" charset="0"/>
              </a:rPr>
              <a:t>Elders often think fondly of good Portuguese days and their famous loaves of bread.</a:t>
            </a:r>
          </a:p>
          <a:p>
            <a:pPr algn="just" fontAlgn="base">
              <a:buFont typeface="+mj-lt"/>
              <a:buAutoNum type="arabicPeriod"/>
            </a:pPr>
            <a:r>
              <a:rPr lang="en-IN" dirty="0">
                <a:solidFill>
                  <a:srgbClr val="3333FF"/>
                </a:solidFill>
                <a:latin typeface="Space Mono" panose="02000509040000020004" pitchFamily="49" charset="0"/>
              </a:rPr>
              <a:t>The age-old furnaces still bake those bread.</a:t>
            </a:r>
          </a:p>
          <a:p>
            <a:pPr algn="just" fontAlgn="base">
              <a:buFont typeface="+mj-lt"/>
              <a:buAutoNum type="arabicPeriod"/>
            </a:pPr>
            <a:r>
              <a:rPr lang="en-IN" dirty="0">
                <a:solidFill>
                  <a:srgbClr val="3333FF"/>
                </a:solidFill>
                <a:latin typeface="Space Mono" panose="02000509040000020004" pitchFamily="49" charset="0"/>
              </a:rPr>
              <a:t>The thud and jingle of the baker’s bamboo announcing his arrival can still be heard in some places.</a:t>
            </a:r>
          </a:p>
          <a:p>
            <a:pPr algn="just" fontAlgn="base">
              <a:buFont typeface="+mj-lt"/>
              <a:buAutoNum type="arabicPeriod"/>
            </a:pPr>
            <a:r>
              <a:rPr lang="en-IN" dirty="0">
                <a:solidFill>
                  <a:srgbClr val="3333FF"/>
                </a:solidFill>
                <a:latin typeface="Space Mono" panose="02000509040000020004" pitchFamily="49" charset="0"/>
              </a:rPr>
              <a:t>Even today, these bakers are known as </a:t>
            </a:r>
            <a:r>
              <a:rPr lang="en-IN" dirty="0" err="1">
                <a:solidFill>
                  <a:srgbClr val="3333FF"/>
                </a:solidFill>
                <a:latin typeface="Space Mono" panose="02000509040000020004" pitchFamily="49" charset="0"/>
              </a:rPr>
              <a:t>Pader</a:t>
            </a:r>
            <a:r>
              <a:rPr lang="en-IN" dirty="0">
                <a:solidFill>
                  <a:srgbClr val="3333FF"/>
                </a:solidFill>
                <a:latin typeface="Space Mono" panose="02000509040000020004" pitchFamily="49" charset="0"/>
              </a:rPr>
              <a:t> in Goa.</a:t>
            </a:r>
          </a:p>
          <a:p>
            <a:pPr algn="just" fontAlgn="base">
              <a:buFont typeface="+mj-lt"/>
              <a:buAutoNum type="arabicPeriod"/>
            </a:pPr>
            <a:r>
              <a:rPr lang="en-IN" dirty="0">
                <a:solidFill>
                  <a:srgbClr val="3333FF"/>
                </a:solidFill>
                <a:latin typeface="Space Mono" panose="02000509040000020004" pitchFamily="49" charset="0"/>
              </a:rPr>
              <a:t>The children ran to meet and greet him.</a:t>
            </a:r>
          </a:p>
          <a:p>
            <a:pPr algn="just" fontAlgn="base">
              <a:buFont typeface="+mj-lt"/>
              <a:buAutoNum type="arabicPeriod"/>
            </a:pPr>
            <a:r>
              <a:rPr lang="en-IN" dirty="0">
                <a:solidFill>
                  <a:srgbClr val="3333FF"/>
                </a:solidFill>
                <a:latin typeface="Space Mono" panose="02000509040000020004" pitchFamily="49" charset="0"/>
              </a:rPr>
              <a:t>They longed for bread-bangles and sweet bread of special make.</a:t>
            </a:r>
          </a:p>
          <a:p>
            <a:pPr algn="just" fontAlgn="base">
              <a:buFont typeface="+mj-lt"/>
              <a:buAutoNum type="arabicPeriod"/>
            </a:pPr>
            <a:r>
              <a:rPr lang="en-IN" dirty="0">
                <a:solidFill>
                  <a:srgbClr val="3333FF"/>
                </a:solidFill>
                <a:latin typeface="Space Mono" panose="02000509040000020004" pitchFamily="49" charset="0"/>
              </a:rPr>
              <a:t>Marriage gifts were meaningless without the sweet bread known as the ‘bor.</a:t>
            </a:r>
          </a:p>
          <a:p>
            <a:pPr algn="just" fontAlgn="base"/>
            <a:endParaRPr lang="en-IN" dirty="0">
              <a:solidFill>
                <a:srgbClr val="3333FF"/>
              </a:solidFill>
              <a:latin typeface="Space Mono" panose="02000509040000020004" pitchFamily="49" charset="0"/>
            </a:endParaRPr>
          </a:p>
          <a:p>
            <a:pPr algn="just" fontAlgn="base"/>
            <a:endParaRPr lang="en-IN" dirty="0">
              <a:solidFill>
                <a:srgbClr val="3333FF"/>
              </a:solidFill>
              <a:latin typeface="Space Mono" panose="02000509040000020004" pitchFamily="49" charset="0"/>
            </a:endParaRPr>
          </a:p>
          <a:p>
            <a:endParaRPr lang="en-US" dirty="0">
              <a:solidFill>
                <a:srgbClr val="3333FF"/>
              </a:solidFill>
              <a:latin typeface="Space Mono" panose="02000509040000020004" pitchFamily="49" charset="0"/>
            </a:endParaRPr>
          </a:p>
        </p:txBody>
      </p:sp>
    </p:spTree>
    <p:extLst>
      <p:ext uri="{BB962C8B-B14F-4D97-AF65-F5344CB8AC3E}">
        <p14:creationId xmlns:p14="http://schemas.microsoft.com/office/powerpoint/2010/main" val="407657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1000"/>
                                        <p:tgtEl>
                                          <p:spTgt spid="5">
                                            <p:txEl>
                                              <p:pRg st="1" end="1"/>
                                            </p:txEl>
                                          </p:spTgt>
                                        </p:tgtEl>
                                      </p:cBhvr>
                                    </p:animEffect>
                                    <p:anim calcmode="lin" valueType="num">
                                      <p:cBhvr>
                                        <p:cTn id="1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1000"/>
                                        <p:tgtEl>
                                          <p:spTgt spid="5">
                                            <p:txEl>
                                              <p:pRg st="2" end="2"/>
                                            </p:txEl>
                                          </p:spTgt>
                                        </p:tgtEl>
                                      </p:cBhvr>
                                    </p:animEffect>
                                    <p:anim calcmode="lin" valueType="num">
                                      <p:cBhvr>
                                        <p:cTn id="2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1000"/>
                                        <p:tgtEl>
                                          <p:spTgt spid="5">
                                            <p:txEl>
                                              <p:pRg st="4" end="4"/>
                                            </p:txEl>
                                          </p:spTgt>
                                        </p:tgtEl>
                                      </p:cBhvr>
                                    </p:animEffect>
                                    <p:anim calcmode="lin" valueType="num">
                                      <p:cBhvr>
                                        <p:cTn id="34"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fade">
                                      <p:cBhvr>
                                        <p:cTn id="38" dur="1000"/>
                                        <p:tgtEl>
                                          <p:spTgt spid="5">
                                            <p:txEl>
                                              <p:pRg st="5" end="5"/>
                                            </p:txEl>
                                          </p:spTgt>
                                        </p:tgtEl>
                                      </p:cBhvr>
                                    </p:animEffect>
                                    <p:anim calcmode="lin" valueType="num">
                                      <p:cBhvr>
                                        <p:cTn id="3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1000"/>
                                        <p:tgtEl>
                                          <p:spTgt spid="5">
                                            <p:txEl>
                                              <p:pRg st="6" end="6"/>
                                            </p:txEl>
                                          </p:spTgt>
                                        </p:tgtEl>
                                      </p:cBhvr>
                                    </p:animEffect>
                                    <p:anim calcmode="lin" valueType="num">
                                      <p:cBhvr>
                                        <p:cTn id="44"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1425" y="281175"/>
            <a:ext cx="8229600" cy="857250"/>
          </a:xfrm>
        </p:spPr>
        <p:txBody>
          <a:bodyPr/>
          <a:lstStyle/>
          <a:p>
            <a:r>
              <a:rPr lang="en-US" b="1" i="1" u="sng" dirty="0" smtClean="0">
                <a:solidFill>
                  <a:srgbClr val="FFC000"/>
                </a:solidFill>
                <a:latin typeface="Amatic SC" panose="00000500000000000000" pitchFamily="2" charset="-79"/>
                <a:cs typeface="Amatic SC" panose="00000500000000000000" pitchFamily="2" charset="-79"/>
              </a:rPr>
              <a:t>Quick Recap:</a:t>
            </a:r>
            <a:endParaRPr lang="en-US" b="1" i="1" u="sng" dirty="0">
              <a:solidFill>
                <a:srgbClr val="FFC000"/>
              </a:solidFill>
              <a:latin typeface="Amatic SC" panose="00000500000000000000" pitchFamily="2" charset="-79"/>
              <a:cs typeface="Amatic SC" panose="00000500000000000000" pitchFamily="2" charset="-79"/>
            </a:endParaRPr>
          </a:p>
        </p:txBody>
      </p:sp>
      <p:sp>
        <p:nvSpPr>
          <p:cNvPr id="3" name="TextBox 2"/>
          <p:cNvSpPr txBox="1"/>
          <p:nvPr/>
        </p:nvSpPr>
        <p:spPr>
          <a:xfrm>
            <a:off x="143555" y="1502815"/>
            <a:ext cx="8856890" cy="3693319"/>
          </a:xfrm>
          <a:prstGeom prst="rect">
            <a:avLst/>
          </a:prstGeom>
          <a:noFill/>
        </p:spPr>
        <p:txBody>
          <a:bodyPr wrap="square" rtlCol="0">
            <a:spAutoFit/>
          </a:bodyPr>
          <a:lstStyle/>
          <a:p>
            <a:pPr fontAlgn="base"/>
            <a:endParaRPr lang="en-IN" dirty="0" smtClean="0">
              <a:solidFill>
                <a:srgbClr val="3333FF"/>
              </a:solidFill>
              <a:latin typeface="Space Mono" panose="02000509040000020004" pitchFamily="49" charset="0"/>
            </a:endParaRPr>
          </a:p>
          <a:p>
            <a:pPr fontAlgn="base"/>
            <a:r>
              <a:rPr lang="en-IN" dirty="0" smtClean="0">
                <a:solidFill>
                  <a:srgbClr val="3333FF"/>
                </a:solidFill>
                <a:latin typeface="Space Mono" panose="02000509040000020004" pitchFamily="49" charset="0"/>
              </a:rPr>
              <a:t>8.The lady of the house must prepare sandwiches on the occasion of her daughter’s engagement.</a:t>
            </a:r>
          </a:p>
          <a:p>
            <a:pPr fontAlgn="base"/>
            <a:r>
              <a:rPr lang="en-IN" dirty="0" smtClean="0">
                <a:solidFill>
                  <a:srgbClr val="3333FF"/>
                </a:solidFill>
                <a:latin typeface="Space Mono" panose="02000509040000020004" pitchFamily="49" charset="0"/>
              </a:rPr>
              <a:t>9.Cakes and `</a:t>
            </a:r>
            <a:r>
              <a:rPr lang="en-IN" dirty="0" err="1" smtClean="0">
                <a:solidFill>
                  <a:srgbClr val="3333FF"/>
                </a:solidFill>
                <a:latin typeface="Space Mono" panose="02000509040000020004" pitchFamily="49" charset="0"/>
              </a:rPr>
              <a:t>bolinhas</a:t>
            </a:r>
            <a:r>
              <a:rPr lang="en-IN" dirty="0" smtClean="0">
                <a:solidFill>
                  <a:srgbClr val="3333FF"/>
                </a:solidFill>
                <a:latin typeface="Space Mono" panose="02000509040000020004" pitchFamily="49" charset="0"/>
              </a:rPr>
              <a:t>’ are a must for Christmas and other festivals.</a:t>
            </a:r>
          </a:p>
          <a:p>
            <a:pPr fontAlgn="base"/>
            <a:r>
              <a:rPr lang="en-IN" dirty="0" smtClean="0">
                <a:solidFill>
                  <a:srgbClr val="3333FF"/>
                </a:solidFill>
                <a:latin typeface="Space Mono" panose="02000509040000020004" pitchFamily="49" charset="0"/>
              </a:rPr>
              <a:t>10.The presence of the baker’s furnace in the village is absolutely essential.</a:t>
            </a:r>
          </a:p>
          <a:p>
            <a:pPr fontAlgn="base"/>
            <a:r>
              <a:rPr lang="en-IN" dirty="0" smtClean="0">
                <a:solidFill>
                  <a:srgbClr val="3333FF"/>
                </a:solidFill>
                <a:latin typeface="Space Mono" panose="02000509040000020004" pitchFamily="49" charset="0"/>
              </a:rPr>
              <a:t>11.The bakers in the old days used to wear a dress known as the </a:t>
            </a:r>
            <a:r>
              <a:rPr lang="en-IN" dirty="0" err="1" smtClean="0">
                <a:solidFill>
                  <a:srgbClr val="3333FF"/>
                </a:solidFill>
                <a:latin typeface="Space Mono" panose="02000509040000020004" pitchFamily="49" charset="0"/>
              </a:rPr>
              <a:t>kabai</a:t>
            </a:r>
            <a:r>
              <a:rPr lang="en-IN" dirty="0" smtClean="0">
                <a:solidFill>
                  <a:srgbClr val="3333FF"/>
                </a:solidFill>
                <a:latin typeface="Space Mono" panose="02000509040000020004" pitchFamily="49" charset="0"/>
              </a:rPr>
              <a:t>.</a:t>
            </a:r>
          </a:p>
          <a:p>
            <a:pPr fontAlgn="base"/>
            <a:r>
              <a:rPr lang="en-IN" dirty="0" smtClean="0">
                <a:solidFill>
                  <a:srgbClr val="3333FF"/>
                </a:solidFill>
                <a:latin typeface="Space Mono" panose="02000509040000020004" pitchFamily="49" charset="0"/>
              </a:rPr>
              <a:t>12.Baking was quite a profitable profession in the old days.</a:t>
            </a:r>
          </a:p>
          <a:p>
            <a:pPr fontAlgn="base"/>
            <a:r>
              <a:rPr lang="en-IN" dirty="0" smtClean="0">
                <a:solidFill>
                  <a:srgbClr val="3333FF"/>
                </a:solidFill>
                <a:latin typeface="Space Mono" panose="02000509040000020004" pitchFamily="49" charset="0"/>
              </a:rPr>
              <a:t>13.The baker and his family always looked happy and prosperous.</a:t>
            </a:r>
          </a:p>
          <a:p>
            <a:endParaRPr lang="en-US" dirty="0"/>
          </a:p>
        </p:txBody>
      </p:sp>
    </p:spTree>
    <p:extLst>
      <p:ext uri="{BB962C8B-B14F-4D97-AF65-F5344CB8AC3E}">
        <p14:creationId xmlns:p14="http://schemas.microsoft.com/office/powerpoint/2010/main" val="19372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i="1" u="sng" dirty="0" smtClean="0">
                <a:ln w="0"/>
                <a:solidFill>
                  <a:schemeClr val="accent1"/>
                </a:solidFill>
                <a:effectLst>
                  <a:outerShdw blurRad="38100" dist="25400" dir="5400000" algn="ctr" rotWithShape="0">
                    <a:srgbClr val="6E747A">
                      <a:alpha val="43000"/>
                    </a:srgbClr>
                  </a:outerShdw>
                </a:effectLst>
                <a:latin typeface="Brush Script MT" panose="03060802040406070304" pitchFamily="66" charset="0"/>
              </a:rPr>
              <a:t>REFERENCES</a:t>
            </a:r>
            <a:endParaRPr lang="en-US" i="1" u="sng" dirty="0">
              <a:ln w="0"/>
              <a:solidFill>
                <a:schemeClr val="accent1"/>
              </a:solidFill>
              <a:effectLst>
                <a:outerShdw blurRad="38100" dist="25400" dir="5400000" algn="ctr" rotWithShape="0">
                  <a:srgbClr val="6E747A">
                    <a:alpha val="43000"/>
                  </a:srgbClr>
                </a:outerShdw>
              </a:effectLst>
              <a:latin typeface="Brush Script MT" panose="03060802040406070304" pitchFamily="66" charset="0"/>
            </a:endParaRPr>
          </a:p>
        </p:txBody>
      </p:sp>
      <p:sp>
        <p:nvSpPr>
          <p:cNvPr id="3" name="TextBox 2"/>
          <p:cNvSpPr txBox="1"/>
          <p:nvPr/>
        </p:nvSpPr>
        <p:spPr>
          <a:xfrm>
            <a:off x="143555" y="1960930"/>
            <a:ext cx="8551480" cy="2585323"/>
          </a:xfrm>
          <a:prstGeom prst="rect">
            <a:avLst/>
          </a:prstGeom>
          <a:noFill/>
        </p:spPr>
        <p:txBody>
          <a:bodyPr wrap="square" rtlCol="0">
            <a:spAutoFit/>
          </a:bodyPr>
          <a:lstStyle/>
          <a:p>
            <a:endParaRPr lang="en-US" dirty="0" smtClean="0">
              <a:latin typeface="Satisfy" panose="02000000000000000000" pitchFamily="2" charset="0"/>
              <a:hlinkClick r:id="rId2"/>
            </a:endParaRPr>
          </a:p>
          <a:p>
            <a:pPr marL="342900" indent="-342900">
              <a:buFont typeface="+mj-lt"/>
              <a:buAutoNum type="arabicPeriod"/>
            </a:pPr>
            <a:r>
              <a:rPr lang="en-US" dirty="0" smtClean="0">
                <a:solidFill>
                  <a:srgbClr val="00B0F0"/>
                </a:solidFill>
                <a:latin typeface="Satisfy" panose="02000000000000000000" pitchFamily="2" charset="0"/>
                <a:hlinkClick r:id="rId2"/>
              </a:rPr>
              <a:t>CBSE SAMPLE PAPERS  </a:t>
            </a:r>
            <a:endParaRPr lang="en-US" dirty="0" smtClean="0">
              <a:solidFill>
                <a:srgbClr val="00B0F0"/>
              </a:solidFill>
              <a:latin typeface="Satisfy" panose="02000000000000000000" pitchFamily="2" charset="0"/>
            </a:endParaRPr>
          </a:p>
          <a:p>
            <a:pPr marL="342900" indent="-342900">
              <a:buFont typeface="+mj-lt"/>
              <a:buAutoNum type="arabicPeriod"/>
            </a:pPr>
            <a:r>
              <a:rPr lang="en-US" dirty="0" smtClean="0">
                <a:solidFill>
                  <a:srgbClr val="00B0F0"/>
                </a:solidFill>
                <a:latin typeface="Satisfy" panose="02000000000000000000" pitchFamily="2" charset="0"/>
                <a:hlinkClick r:id="rId3"/>
              </a:rPr>
              <a:t>EDUMANTRA</a:t>
            </a:r>
            <a:endParaRPr lang="en-US" dirty="0" smtClean="0">
              <a:solidFill>
                <a:srgbClr val="00B0F0"/>
              </a:solidFill>
              <a:latin typeface="Satisfy" panose="02000000000000000000" pitchFamily="2" charset="0"/>
            </a:endParaRPr>
          </a:p>
          <a:p>
            <a:pPr marL="342900" indent="-342900">
              <a:buFont typeface="+mj-lt"/>
              <a:buAutoNum type="arabicPeriod"/>
            </a:pPr>
            <a:r>
              <a:rPr lang="en-US" dirty="0" smtClean="0">
                <a:solidFill>
                  <a:srgbClr val="00B0F0"/>
                </a:solidFill>
                <a:latin typeface="Satisfy" panose="02000000000000000000" pitchFamily="2" charset="0"/>
                <a:hlinkClick r:id="rId4"/>
              </a:rPr>
              <a:t>CBSE TUTS</a:t>
            </a:r>
            <a:endParaRPr lang="en-US" dirty="0" smtClean="0">
              <a:solidFill>
                <a:srgbClr val="00B0F0"/>
              </a:solidFill>
              <a:latin typeface="Satisfy" panose="02000000000000000000" pitchFamily="2" charset="0"/>
            </a:endParaRPr>
          </a:p>
          <a:p>
            <a:pPr marL="342900" indent="-342900">
              <a:buFont typeface="+mj-lt"/>
              <a:buAutoNum type="arabicPeriod"/>
            </a:pPr>
            <a:r>
              <a:rPr lang="en-US" dirty="0" smtClean="0">
                <a:solidFill>
                  <a:srgbClr val="00B0F0"/>
                </a:solidFill>
                <a:latin typeface="Satisfy" panose="02000000000000000000" pitchFamily="2" charset="0"/>
                <a:hlinkClick r:id="rId5"/>
              </a:rPr>
              <a:t>NVSENG10.WEEBLY</a:t>
            </a:r>
            <a:endParaRPr lang="en-US" dirty="0" smtClean="0">
              <a:solidFill>
                <a:srgbClr val="00B0F0"/>
              </a:solidFill>
              <a:latin typeface="Satisfy" panose="02000000000000000000" pitchFamily="2" charset="0"/>
            </a:endParaRPr>
          </a:p>
          <a:p>
            <a:pPr marL="342900" indent="-342900">
              <a:buFont typeface="+mj-lt"/>
              <a:buAutoNum type="arabicPeriod"/>
            </a:pPr>
            <a:r>
              <a:rPr lang="en-US" dirty="0" smtClean="0">
                <a:solidFill>
                  <a:srgbClr val="00B0F0"/>
                </a:solidFill>
                <a:latin typeface="Satisfy" panose="02000000000000000000" pitchFamily="2" charset="0"/>
                <a:hlinkClick r:id="rId6"/>
              </a:rPr>
              <a:t>NCERT BOOKS</a:t>
            </a:r>
            <a:endParaRPr lang="en-US" dirty="0" smtClean="0">
              <a:solidFill>
                <a:srgbClr val="00B0F0"/>
              </a:solidFill>
              <a:latin typeface="Satisfy" panose="02000000000000000000" pitchFamily="2" charset="0"/>
            </a:endParaRPr>
          </a:p>
          <a:p>
            <a:pPr marL="342900" indent="-342900">
              <a:buFont typeface="+mj-lt"/>
              <a:buAutoNum type="arabicPeriod"/>
            </a:pPr>
            <a:r>
              <a:rPr lang="en-US" dirty="0" smtClean="0">
                <a:solidFill>
                  <a:srgbClr val="00B0F0"/>
                </a:solidFill>
                <a:latin typeface="Satisfy" panose="02000000000000000000" pitchFamily="2" charset="0"/>
                <a:hlinkClick r:id="rId7"/>
              </a:rPr>
              <a:t>YOUTUBE</a:t>
            </a:r>
            <a:endParaRPr lang="en-US" dirty="0" smtClean="0">
              <a:solidFill>
                <a:srgbClr val="00B0F0"/>
              </a:solidFill>
              <a:latin typeface="Satisfy" panose="02000000000000000000" pitchFamily="2" charset="0"/>
            </a:endParaRPr>
          </a:p>
          <a:p>
            <a:pPr marL="342900" indent="-342900">
              <a:buFont typeface="+mj-lt"/>
              <a:buAutoNum type="arabicPeriod"/>
            </a:pPr>
            <a:endParaRPr lang="en-US" dirty="0" smtClean="0">
              <a:solidFill>
                <a:srgbClr val="00B0F0"/>
              </a:solidFill>
              <a:latin typeface="Satisfy" panose="02000000000000000000" pitchFamily="2" charset="0"/>
            </a:endParaRPr>
          </a:p>
          <a:p>
            <a:pPr marL="342900" indent="-342900">
              <a:buFont typeface="+mj-lt"/>
              <a:buAutoNum type="arabicPeriod"/>
            </a:pPr>
            <a:endParaRPr lang="en-US" dirty="0"/>
          </a:p>
        </p:txBody>
      </p:sp>
      <p:sp>
        <p:nvSpPr>
          <p:cNvPr id="4" name="Rectangle 3"/>
          <p:cNvSpPr/>
          <p:nvPr/>
        </p:nvSpPr>
        <p:spPr>
          <a:xfrm>
            <a:off x="308797" y="1347224"/>
            <a:ext cx="2887714" cy="830997"/>
          </a:xfrm>
          <a:prstGeom prst="rect">
            <a:avLst/>
          </a:prstGeom>
          <a:noFill/>
        </p:spPr>
        <p:txBody>
          <a:bodyPr wrap="none" lIns="91440" tIns="45720" rIns="91440" bIns="45720">
            <a:spAutoFit/>
          </a:bodyPr>
          <a:lstStyle/>
          <a:p>
            <a:pPr algn="ctr"/>
            <a:r>
              <a:rPr lang="en-US" sz="4800" b="1" i="1" dirty="0" smtClean="0">
                <a:ln w="12700">
                  <a:solidFill>
                    <a:schemeClr val="accent5"/>
                  </a:solidFill>
                  <a:prstDash val="solid"/>
                </a:ln>
                <a:pattFill prst="ltDnDiag">
                  <a:fgClr>
                    <a:schemeClr val="accent5">
                      <a:lumMod val="60000"/>
                      <a:lumOff val="40000"/>
                    </a:schemeClr>
                  </a:fgClr>
                  <a:bgClr>
                    <a:schemeClr val="bg1"/>
                  </a:bgClr>
                </a:pattFill>
                <a:effectLst>
                  <a:outerShdw blurRad="38100" dist="38100" dir="2700000" algn="tl">
                    <a:srgbClr val="000000">
                      <a:alpha val="43137"/>
                    </a:srgbClr>
                  </a:outerShdw>
                </a:effectLst>
              </a:rPr>
              <a:t>WEBSITES.</a:t>
            </a:r>
            <a:endParaRPr lang="en-US" sz="4400" b="1" i="1" cap="none" spc="0" dirty="0">
              <a:ln w="12700">
                <a:solidFill>
                  <a:schemeClr val="accent5"/>
                </a:solidFill>
                <a:prstDash val="solid"/>
              </a:ln>
              <a:pattFill prst="ltDnDiag">
                <a:fgClr>
                  <a:schemeClr val="accent5">
                    <a:lumMod val="60000"/>
                    <a:lumOff val="40000"/>
                  </a:schemeClr>
                </a:fgClr>
                <a:bgClr>
                  <a:schemeClr val="bg1"/>
                </a:bgClr>
              </a:pattFill>
              <a:effectLst>
                <a:outerShdw blurRad="38100" dist="38100" dir="2700000" algn="tl">
                  <a:srgbClr val="000000">
                    <a:alpha val="43137"/>
                  </a:srgbClr>
                </a:outerShdw>
              </a:effectLst>
            </a:endParaRPr>
          </a:p>
        </p:txBody>
      </p:sp>
      <p:sp>
        <p:nvSpPr>
          <p:cNvPr id="6" name="TextBox 5"/>
          <p:cNvSpPr txBox="1"/>
          <p:nvPr/>
        </p:nvSpPr>
        <p:spPr>
          <a:xfrm>
            <a:off x="143555" y="3793390"/>
            <a:ext cx="8704185" cy="1138773"/>
          </a:xfrm>
          <a:prstGeom prst="rect">
            <a:avLst/>
          </a:prstGeom>
          <a:noFill/>
        </p:spPr>
        <p:txBody>
          <a:bodyPr wrap="square" rtlCol="0">
            <a:spAutoFit/>
          </a:bodyPr>
          <a:lstStyle/>
          <a:p>
            <a:r>
              <a:rPr lang="en-US" b="1" i="1" dirty="0" smtClean="0">
                <a:effectLst>
                  <a:outerShdw blurRad="38100" dist="38100" dir="2700000" algn="tl">
                    <a:srgbClr val="000000">
                      <a:alpha val="43137"/>
                    </a:srgbClr>
                  </a:outerShdw>
                </a:effectLst>
              </a:rPr>
              <a:t> </a:t>
            </a:r>
            <a:r>
              <a:rPr lang="en-US" sz="40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rotWithShape="0">
                    <a:srgbClr val="000000">
                      <a:alpha val="43137"/>
                    </a:srgbClr>
                  </a:outerShdw>
                </a:effectLst>
              </a:rPr>
              <a:t>BOOKS.</a:t>
            </a:r>
          </a:p>
          <a:p>
            <a:r>
              <a:rPr lang="en-US" sz="2800" b="1" i="1" dirty="0" smtClean="0">
                <a:ln w="12700">
                  <a:solidFill>
                    <a:schemeClr val="accent1"/>
                  </a:solidFill>
                  <a:prstDash val="solid"/>
                </a:ln>
                <a:solidFill>
                  <a:srgbClr val="00B050"/>
                </a:solidFill>
                <a:effectLst>
                  <a:outerShdw blurRad="38100" dist="38100" dir="2700000" algn="tl" rotWithShape="0">
                    <a:srgbClr val="000000">
                      <a:alpha val="43137"/>
                    </a:srgbClr>
                  </a:outerShdw>
                </a:effectLst>
                <a:latin typeface="Brush Script MT" panose="03060802040406070304" pitchFamily="66" charset="0"/>
              </a:rPr>
              <a:t>NCERT FIRST FLIGHT -CLASS 10</a:t>
            </a:r>
            <a:endParaRPr lang="en-US" sz="2800" b="1" i="1" dirty="0">
              <a:solidFill>
                <a:srgbClr val="00B050"/>
              </a:solidFill>
              <a:effectLst>
                <a:outerShdw blurRad="38100" dist="38100" dir="2700000" algn="tl" rotWithShape="0">
                  <a:srgbClr val="000000">
                    <a:alpha val="43137"/>
                  </a:srgbClr>
                </a:outerShdw>
              </a:effectLst>
              <a:latin typeface="Brush Script MT" panose="03060802040406070304" pitchFamily="66" charset="0"/>
            </a:endParaRPr>
          </a:p>
        </p:txBody>
      </p:sp>
    </p:spTree>
    <p:extLst>
      <p:ext uri="{BB962C8B-B14F-4D97-AF65-F5344CB8AC3E}">
        <p14:creationId xmlns:p14="http://schemas.microsoft.com/office/powerpoint/2010/main" val="42512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365195" y="3946095"/>
            <a:ext cx="6566315" cy="369332"/>
          </a:xfrm>
          <a:prstGeom prst="rect">
            <a:avLst/>
          </a:prstGeom>
          <a:noFill/>
        </p:spPr>
        <p:txBody>
          <a:bodyPr wrap="square" rtlCol="0">
            <a:spAutoFit/>
          </a:bodyPr>
          <a:lstStyle/>
          <a:p>
            <a:r>
              <a:rPr lang="en-US" dirty="0" smtClean="0"/>
              <a:t>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180" y="1317082"/>
            <a:ext cx="1374345" cy="9526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8"/>
          <p:cNvSpPr/>
          <p:nvPr/>
        </p:nvSpPr>
        <p:spPr>
          <a:xfrm>
            <a:off x="143555" y="3946095"/>
            <a:ext cx="7436588" cy="584775"/>
          </a:xfrm>
          <a:prstGeom prst="rect">
            <a:avLst/>
          </a:prstGeom>
          <a:noFill/>
        </p:spPr>
        <p:txBody>
          <a:bodyPr wrap="none" lIns="91440" tIns="45720" rIns="91440" bIns="45720">
            <a:spAutoFit/>
          </a:bodyPr>
          <a:lstStyle/>
          <a:p>
            <a:pPr algn="ctr"/>
            <a:r>
              <a:rPr lang="en-US" b="1"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DROP </a:t>
            </a:r>
            <a:r>
              <a:rPr lang="en-US" b="1" i="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YOUR QUERIES AT:</a:t>
            </a:r>
          </a:p>
          <a:p>
            <a:pPr algn="ctr"/>
            <a:r>
              <a:rPr lang="en-US" sz="1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1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Email: aaravmahajan2003@gmail.com </a:t>
            </a:r>
          </a:p>
        </p:txBody>
      </p:sp>
    </p:spTree>
    <p:extLst>
      <p:ext uri="{BB962C8B-B14F-4D97-AF65-F5344CB8AC3E}">
        <p14:creationId xmlns:p14="http://schemas.microsoft.com/office/powerpoint/2010/main" val="101462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anim calcmode="lin" valueType="num">
                                      <p:cBhvr>
                                        <p:cTn id="9"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1" dur="500"/>
                                        <p:tgtEl>
                                          <p:spTgt spid="9">
                                            <p:txEl>
                                              <p:pRg st="0" end="0"/>
                                            </p:txEl>
                                          </p:spTgt>
                                        </p:tgtEl>
                                      </p:cBhvr>
                                    </p:animEffect>
                                  </p:childTnLst>
                                </p:cTn>
                              </p:par>
                              <p:par>
                                <p:cTn id="12" presetID="53" presetClass="entr" presetSubtype="16" fill="hold" nodeType="with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p:cTn id="14"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6260" y="281175"/>
            <a:ext cx="6260904" cy="3664920"/>
          </a:xfrm>
        </p:spPr>
        <p:txBody>
          <a:bodyPr>
            <a:normAutofit fontScale="90000"/>
          </a:bodyPr>
          <a:lstStyle/>
          <a:p>
            <a:r>
              <a:rPr lang="en-US" sz="3100" b="1" i="1" dirty="0">
                <a:solidFill>
                  <a:srgbClr val="00B050"/>
                </a:solidFill>
              </a:rPr>
              <a:t> </a:t>
            </a:r>
            <a:r>
              <a:rPr lang="en-US" sz="3100" b="1" i="1" dirty="0" smtClean="0">
                <a:solidFill>
                  <a:srgbClr val="00B050"/>
                </a:solidFill>
              </a:rPr>
              <a:t>                    </a:t>
            </a:r>
            <a:r>
              <a:rPr lang="en-US" sz="6000" b="1" i="1" u="sng" dirty="0" smtClean="0">
                <a:solidFill>
                  <a:srgbClr val="00B050"/>
                </a:solidFill>
                <a:latin typeface="Brush Script MT" panose="03060802040406070304" pitchFamily="66" charset="0"/>
              </a:rPr>
              <a:t>GOA…</a:t>
            </a:r>
            <a:r>
              <a:rPr lang="en-US" sz="5300" b="1" i="1" u="sng" dirty="0" smtClean="0">
                <a:latin typeface="Brush Script MT" panose="03060802040406070304" pitchFamily="66" charset="0"/>
              </a:rPr>
              <a:t/>
            </a:r>
            <a:br>
              <a:rPr lang="en-US" sz="5300" b="1" i="1" u="sng" dirty="0" smtClean="0">
                <a:latin typeface="Brush Script MT" panose="03060802040406070304" pitchFamily="66" charset="0"/>
              </a:rPr>
            </a:br>
            <a:r>
              <a:rPr lang="en-IN" sz="2800" b="1" dirty="0" smtClean="0">
                <a:solidFill>
                  <a:schemeClr val="bg1"/>
                </a:solidFill>
                <a:latin typeface="MV Boli" panose="02000500030200090000" pitchFamily="2" charset="0"/>
                <a:cs typeface="MV Boli" panose="02000500030200090000" pitchFamily="2" charset="0"/>
              </a:rPr>
              <a:t>Goa </a:t>
            </a:r>
            <a:r>
              <a:rPr lang="en-IN" sz="2800" b="1" dirty="0">
                <a:solidFill>
                  <a:schemeClr val="bg1"/>
                </a:solidFill>
                <a:latin typeface="MV Boli" panose="02000500030200090000" pitchFamily="2" charset="0"/>
                <a:cs typeface="MV Boli" panose="02000500030200090000" pitchFamily="2" charset="0"/>
              </a:rPr>
              <a:t>is unlike any other state of India. It is the smallest state of the country and Panaji or </a:t>
            </a:r>
            <a:r>
              <a:rPr lang="en-IN" sz="2800" b="1" dirty="0" err="1">
                <a:solidFill>
                  <a:schemeClr val="bg1"/>
                </a:solidFill>
                <a:latin typeface="MV Boli" panose="02000500030200090000" pitchFamily="2" charset="0"/>
                <a:cs typeface="MV Boli" panose="02000500030200090000" pitchFamily="2" charset="0"/>
              </a:rPr>
              <a:t>Panjim</a:t>
            </a:r>
            <a:r>
              <a:rPr lang="en-IN" sz="2800" b="1" dirty="0">
                <a:solidFill>
                  <a:schemeClr val="bg1"/>
                </a:solidFill>
                <a:latin typeface="MV Boli" panose="02000500030200090000" pitchFamily="2" charset="0"/>
                <a:cs typeface="MV Boli" panose="02000500030200090000" pitchFamily="2" charset="0"/>
              </a:rPr>
              <a:t> is its capital. It has a unique international atmosphere and layering, which is seen in its festive atmosphere and becalming halo. Goa was a Portuguese colony for centuries, from about 1510 until 1961, and this has left behind strong traces of foreign power here.</a:t>
            </a:r>
            <a:endParaRPr lang="en-US" sz="2800" dirty="0">
              <a:solidFill>
                <a:schemeClr val="bg1"/>
              </a:solidFill>
              <a:latin typeface="MV Boli" panose="02000500030200090000" pitchFamily="2" charset="0"/>
              <a:cs typeface="MV Boli" panose="02000500030200090000" pitchFamily="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164" y="739290"/>
            <a:ext cx="2295525" cy="39703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4598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125" accel="50000" decel="50000" autoRev="1" fill="hold">
                                          <p:stCondLst>
                                            <p:cond delay="0"/>
                                          </p:stCondLst>
                                        </p:cTn>
                                        <p:tgtEl>
                                          <p:spTgt spid="2"/>
                                        </p:tgtEl>
                                        <p:attrNameLst>
                                          <p:attrName>ppt_x</p:attrName>
                                          <p:attrName>ppt_y</p:attrName>
                                        </p:attrNameLst>
                                      </p:cBhvr>
                                    </p:animMotion>
                                    <p:animRot by="1500000">
                                      <p:cBhvr>
                                        <p:cTn id="7" dur="63" fill="hold">
                                          <p:stCondLst>
                                            <p:cond delay="0"/>
                                          </p:stCondLst>
                                        </p:cTn>
                                        <p:tgtEl>
                                          <p:spTgt spid="2"/>
                                        </p:tgtEl>
                                        <p:attrNameLst>
                                          <p:attrName>r</p:attrName>
                                        </p:attrNameLst>
                                      </p:cBhvr>
                                    </p:animRot>
                                    <p:animRot by="-1500000">
                                      <p:cBhvr>
                                        <p:cTn id="8" dur="63" fill="hold">
                                          <p:stCondLst>
                                            <p:cond delay="63"/>
                                          </p:stCondLst>
                                        </p:cTn>
                                        <p:tgtEl>
                                          <p:spTgt spid="2"/>
                                        </p:tgtEl>
                                        <p:attrNameLst>
                                          <p:attrName>r</p:attrName>
                                        </p:attrNameLst>
                                      </p:cBhvr>
                                    </p:animRot>
                                    <p:animRot by="-1500000">
                                      <p:cBhvr>
                                        <p:cTn id="9" dur="63" fill="hold">
                                          <p:stCondLst>
                                            <p:cond delay="125"/>
                                          </p:stCondLst>
                                        </p:cTn>
                                        <p:tgtEl>
                                          <p:spTgt spid="2"/>
                                        </p:tgtEl>
                                        <p:attrNameLst>
                                          <p:attrName>r</p:attrName>
                                        </p:attrNameLst>
                                      </p:cBhvr>
                                    </p:animRot>
                                    <p:animRot by="1500000">
                                      <p:cBhvr>
                                        <p:cTn id="10" dur="63" fill="hold">
                                          <p:stCondLst>
                                            <p:cond delay="188"/>
                                          </p:stCondLst>
                                        </p:cTn>
                                        <p:tgtEl>
                                          <p:spTgt spid="2"/>
                                        </p:tgtEl>
                                        <p:attrNameLst>
                                          <p:attrName>r</p:attrName>
                                        </p:attrNameLst>
                                      </p:cBhvr>
                                    </p:animRo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rgbClr val="FFC000"/>
                </a:solidFill>
                <a:latin typeface="Shadows Into Light" panose="02000000000000000000" pitchFamily="2" charset="0"/>
              </a:rPr>
              <a:t>About the Author:</a:t>
            </a:r>
            <a:endParaRPr lang="en-US" sz="4800" b="1" dirty="0">
              <a:solidFill>
                <a:srgbClr val="FFC000"/>
              </a:solidFill>
              <a:latin typeface="Shadows Into Light" panose="02000000000000000000" pitchFamily="2" charset="0"/>
            </a:endParaRPr>
          </a:p>
        </p:txBody>
      </p:sp>
      <p:sp>
        <p:nvSpPr>
          <p:cNvPr id="3" name="Content Placeholder 2"/>
          <p:cNvSpPr>
            <a:spLocks noGrp="1"/>
          </p:cNvSpPr>
          <p:nvPr>
            <p:ph idx="1"/>
          </p:nvPr>
        </p:nvSpPr>
        <p:spPr/>
        <p:txBody>
          <a:bodyPr/>
          <a:lstStyle/>
          <a:p>
            <a:pPr marL="0" indent="0">
              <a:buNone/>
            </a:pPr>
            <a:endParaRPr lang="en-US" dirty="0" smtClean="0"/>
          </a:p>
          <a:p>
            <a:endParaRPr lang="en-US" dirty="0" smtClean="0"/>
          </a:p>
          <a:p>
            <a:endParaRPr lang="en-US" dirty="0"/>
          </a:p>
        </p:txBody>
      </p:sp>
      <p:sp>
        <p:nvSpPr>
          <p:cNvPr id="4" name="TextBox 3"/>
          <p:cNvSpPr txBox="1"/>
          <p:nvPr/>
        </p:nvSpPr>
        <p:spPr>
          <a:xfrm>
            <a:off x="1963725" y="1357848"/>
            <a:ext cx="7167985" cy="3785652"/>
          </a:xfrm>
          <a:prstGeom prst="rect">
            <a:avLst/>
          </a:prstGeom>
          <a:noFill/>
        </p:spPr>
        <p:txBody>
          <a:bodyPr wrap="square" rtlCol="0">
            <a:spAutoFit/>
          </a:bodyPr>
          <a:lstStyle/>
          <a:p>
            <a:pPr fontAlgn="base"/>
            <a:r>
              <a:rPr lang="en-US" sz="1600" dirty="0" smtClean="0">
                <a:latin typeface="Pacifico" panose="00000500000000000000" pitchFamily="2" charset="0"/>
              </a:rPr>
              <a:t>   </a:t>
            </a:r>
            <a:r>
              <a:rPr lang="en-IN" sz="2000" b="1" i="1" dirty="0" smtClean="0">
                <a:solidFill>
                  <a:srgbClr val="9400E6"/>
                </a:solidFill>
                <a:latin typeface="Dubai Medium" panose="020B0603030403030204" pitchFamily="34" charset="-78"/>
                <a:cs typeface="Dubai Medium" panose="020B0603030403030204" pitchFamily="34" charset="-78"/>
              </a:rPr>
              <a:t>Lucio </a:t>
            </a:r>
            <a:r>
              <a:rPr lang="en-IN" sz="2000" b="1" i="1" dirty="0">
                <a:solidFill>
                  <a:srgbClr val="9400E6"/>
                </a:solidFill>
                <a:latin typeface="Dubai Medium" panose="020B0603030403030204" pitchFamily="34" charset="-78"/>
                <a:cs typeface="Dubai Medium" panose="020B0603030403030204" pitchFamily="34" charset="-78"/>
              </a:rPr>
              <a:t>Rodrigues: Lover of </a:t>
            </a:r>
            <a:r>
              <a:rPr lang="en-IN" sz="2000" b="1" i="1" dirty="0" smtClean="0">
                <a:solidFill>
                  <a:srgbClr val="9400E6"/>
                </a:solidFill>
                <a:latin typeface="Dubai Medium" panose="020B0603030403030204" pitchFamily="34" charset="-78"/>
                <a:cs typeface="Dubai Medium" panose="020B0603030403030204" pitchFamily="34" charset="-78"/>
              </a:rPr>
              <a:t>Goa </a:t>
            </a:r>
            <a:r>
              <a:rPr lang="en-IN" sz="2000" b="1" i="1" dirty="0">
                <a:solidFill>
                  <a:srgbClr val="9400E6"/>
                </a:solidFill>
                <a:latin typeface="Dubai Medium" panose="020B0603030403030204" pitchFamily="34" charset="-78"/>
                <a:cs typeface="Dubai Medium" panose="020B0603030403030204" pitchFamily="34" charset="-78"/>
              </a:rPr>
              <a:t>and Teacher Par </a:t>
            </a:r>
            <a:r>
              <a:rPr lang="en-IN" sz="2000" b="1" i="1" dirty="0" smtClean="0">
                <a:solidFill>
                  <a:srgbClr val="9400E6"/>
                </a:solidFill>
                <a:latin typeface="Dubai Medium" panose="020B0603030403030204" pitchFamily="34" charset="-78"/>
                <a:cs typeface="Dubai Medium" panose="020B0603030403030204" pitchFamily="34" charset="-78"/>
              </a:rPr>
              <a:t>Excellence </a:t>
            </a:r>
            <a:r>
              <a:rPr lang="en-IN" sz="2400" b="1" dirty="0" smtClean="0">
                <a:solidFill>
                  <a:srgbClr val="5EEC3C"/>
                </a:solidFill>
                <a:latin typeface="Dubai Medium" panose="020B0603030403030204" pitchFamily="34" charset="-78"/>
                <a:cs typeface="Dubai Medium" panose="020B0603030403030204" pitchFamily="34" charset="-78"/>
              </a:rPr>
              <a:t>                                                                    </a:t>
            </a:r>
            <a:r>
              <a:rPr lang="en-IN" sz="2000" b="1" dirty="0" smtClean="0">
                <a:solidFill>
                  <a:srgbClr val="5EEC3C"/>
                </a:solidFill>
                <a:latin typeface="Dubai Medium" panose="020B0603030403030204" pitchFamily="34" charset="-78"/>
                <a:cs typeface="Dubai Medium" panose="020B0603030403030204" pitchFamily="34" charset="-78"/>
              </a:rPr>
              <a:t>                                                                                                                                                   </a:t>
            </a:r>
            <a:r>
              <a:rPr lang="en-IN" sz="2400" b="1" dirty="0" smtClean="0">
                <a:solidFill>
                  <a:srgbClr val="5EEC3C"/>
                </a:solidFill>
                <a:latin typeface="Amatic SC" panose="00000500000000000000" pitchFamily="2" charset="-79"/>
                <a:cs typeface="Amatic SC" panose="00000500000000000000" pitchFamily="2" charset="-79"/>
              </a:rPr>
              <a:t>Professor </a:t>
            </a:r>
            <a:r>
              <a:rPr lang="en-IN" sz="2400" b="1" dirty="0">
                <a:solidFill>
                  <a:srgbClr val="5EEC3C"/>
                </a:solidFill>
                <a:latin typeface="Amatic SC" panose="00000500000000000000" pitchFamily="2" charset="-79"/>
                <a:cs typeface="Amatic SC" panose="00000500000000000000" pitchFamily="2" charset="-79"/>
              </a:rPr>
              <a:t>Lucio </a:t>
            </a:r>
            <a:r>
              <a:rPr lang="en-IN" sz="2400" b="1" dirty="0" smtClean="0">
                <a:solidFill>
                  <a:srgbClr val="5EEC3C"/>
                </a:solidFill>
                <a:latin typeface="Amatic SC" panose="00000500000000000000" pitchFamily="2" charset="-79"/>
                <a:cs typeface="Amatic SC" panose="00000500000000000000" pitchFamily="2" charset="-79"/>
              </a:rPr>
              <a:t>Rodrigues(</a:t>
            </a:r>
            <a:r>
              <a:rPr lang="en-US" dirty="0"/>
              <a:t> </a:t>
            </a:r>
            <a:r>
              <a:rPr lang="en-US" sz="2000" b="1" dirty="0">
                <a:solidFill>
                  <a:srgbClr val="92D050"/>
                </a:solidFill>
                <a:latin typeface="Amatic SC" panose="00000500000000000000" pitchFamily="2" charset="-79"/>
                <a:cs typeface="Amatic SC" panose="00000500000000000000" pitchFamily="2" charset="-79"/>
              </a:rPr>
              <a:t>(1916-73)</a:t>
            </a:r>
            <a:r>
              <a:rPr lang="en-US" dirty="0"/>
              <a:t> </a:t>
            </a:r>
            <a:r>
              <a:rPr lang="en-IN" sz="2400" b="1" dirty="0" smtClean="0">
                <a:solidFill>
                  <a:srgbClr val="5EEC3C"/>
                </a:solidFill>
                <a:latin typeface="Amatic SC" panose="00000500000000000000" pitchFamily="2" charset="-79"/>
                <a:cs typeface="Amatic SC" panose="00000500000000000000" pitchFamily="2" charset="-79"/>
              </a:rPr>
              <a:t>is </a:t>
            </a:r>
            <a:r>
              <a:rPr lang="en-IN" sz="2400" b="1" dirty="0">
                <a:solidFill>
                  <a:srgbClr val="5EEC3C"/>
                </a:solidFill>
                <a:latin typeface="Amatic SC" panose="00000500000000000000" pitchFamily="2" charset="-79"/>
                <a:cs typeface="Amatic SC" panose="00000500000000000000" pitchFamily="2" charset="-79"/>
              </a:rPr>
              <a:t>another one in a long line of literary geniuses that Goa has produced. He may have long departed this world but nevertheless his legacy of literature lives on through his writing and his </a:t>
            </a:r>
            <a:r>
              <a:rPr lang="en-IN" sz="2400" b="1" dirty="0" smtClean="0">
                <a:solidFill>
                  <a:srgbClr val="5EEC3C"/>
                </a:solidFill>
                <a:latin typeface="Amatic SC" panose="00000500000000000000" pitchFamily="2" charset="-79"/>
                <a:cs typeface="Amatic SC" panose="00000500000000000000" pitchFamily="2" charset="-79"/>
              </a:rPr>
              <a:t>students. He </a:t>
            </a:r>
            <a:r>
              <a:rPr lang="en-IN" sz="2400" b="1" dirty="0">
                <a:solidFill>
                  <a:srgbClr val="5EEC3C"/>
                </a:solidFill>
                <a:latin typeface="Amatic SC" panose="00000500000000000000" pitchFamily="2" charset="-79"/>
                <a:cs typeface="Amatic SC" panose="00000500000000000000" pitchFamily="2" charset="-79"/>
              </a:rPr>
              <a:t>wrote several articles in English and Konkani to various periodicals and magazines. He served as the visiting professor of Folklore at many universities and also as a professor of English in Mumbai and Goa. His essays were posthumously published under the title ‘Of Soil and Soul’ and Konkani Folk Tales’. Subtle humour and informal narration are the essential features of his writings</a:t>
            </a:r>
            <a:r>
              <a:rPr lang="en-IN" sz="2400" b="1" dirty="0" smtClean="0">
                <a:solidFill>
                  <a:srgbClr val="5EEC3C"/>
                </a:solidFill>
                <a:latin typeface="Amatic SC" panose="00000500000000000000" pitchFamily="2" charset="-79"/>
                <a:cs typeface="Amatic SC" panose="00000500000000000000" pitchFamily="2" charset="-79"/>
              </a:rPr>
              <a:t>.</a:t>
            </a:r>
            <a:endParaRPr lang="en-US" sz="2400" b="1" dirty="0">
              <a:solidFill>
                <a:srgbClr val="5EEC3C"/>
              </a:solidFill>
              <a:latin typeface="Amatic SC" panose="00000500000000000000" pitchFamily="2" charset="-79"/>
              <a:cs typeface="Amatic SC" panose="00000500000000000000" pitchFamily="2" charset="-79"/>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53" y="1502814"/>
            <a:ext cx="1871362" cy="3383741"/>
          </a:xfrm>
          <a:prstGeom prst="rect">
            <a:avLst/>
          </a:prstGeom>
          <a:ln>
            <a:solidFill>
              <a:srgbClr val="0070C0"/>
            </a:solidFill>
          </a:ln>
        </p:spPr>
      </p:pic>
      <p:sp>
        <p:nvSpPr>
          <p:cNvPr id="6" name="TextBox 5"/>
          <p:cNvSpPr txBox="1"/>
          <p:nvPr/>
        </p:nvSpPr>
        <p:spPr>
          <a:xfrm>
            <a:off x="578064" y="4432617"/>
            <a:ext cx="1341470" cy="538609"/>
          </a:xfrm>
          <a:prstGeom prst="rect">
            <a:avLst/>
          </a:prstGeom>
          <a:noFill/>
        </p:spPr>
        <p:txBody>
          <a:bodyPr wrap="square" rtlCol="0">
            <a:spAutoFit/>
          </a:bodyPr>
          <a:lstStyle/>
          <a:p>
            <a:endParaRPr lang="en-US" dirty="0" smtClean="0">
              <a:latin typeface="Arial Black" panose="020B0A04020102020204" pitchFamily="34" charset="0"/>
            </a:endParaRPr>
          </a:p>
          <a:p>
            <a:endParaRPr lang="en-US" sz="1100" dirty="0">
              <a:latin typeface="Arial Black" panose="020B0A04020102020204" pitchFamily="34" charset="0"/>
            </a:endParaRPr>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2" presetID="45"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ppt_w</p:attrName>
                                        </p:attrNameLst>
                                      </p:cBhvr>
                                      <p:tavLst>
                                        <p:tav tm="0" fmla="#ppt_w*sin(2.5*pi*$)">
                                          <p:val>
                                            <p:fltVal val="0"/>
                                          </p:val>
                                        </p:tav>
                                        <p:tav tm="100000">
                                          <p:val>
                                            <p:fltVal val="1"/>
                                          </p:val>
                                        </p:tav>
                                      </p:tavLst>
                                    </p:anim>
                                    <p:anim calcmode="lin" valueType="num">
                                      <p:cBhvr>
                                        <p:cTn id="16" dur="1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86835" y="287921"/>
            <a:ext cx="6557165" cy="707886"/>
          </a:xfrm>
          <a:prstGeom prst="rect">
            <a:avLst/>
          </a:prstGeom>
          <a:noFill/>
        </p:spPr>
        <p:txBody>
          <a:bodyPr wrap="square" lIns="91440" tIns="45720" rIns="91440" bIns="45720">
            <a:spAutoFit/>
          </a:bodyPr>
          <a:lstStyle/>
          <a:p>
            <a:pPr algn="ctr"/>
            <a:r>
              <a:rPr lang="en-US" sz="40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Gloria Hallelujah" panose="02000000000000000000" pitchFamily="2" charset="0"/>
              </a:rPr>
              <a:t>ABOUT THE CHAPTER……</a:t>
            </a:r>
            <a:endParaRPr lang="en-US" sz="4000" b="1" u="sng"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Gloria Hallelujah" panose="02000000000000000000" pitchFamily="2" charset="0"/>
            </a:endParaRPr>
          </a:p>
        </p:txBody>
      </p:sp>
      <p:sp>
        <p:nvSpPr>
          <p:cNvPr id="7" name="Rectangle 6"/>
          <p:cNvSpPr/>
          <p:nvPr/>
        </p:nvSpPr>
        <p:spPr>
          <a:xfrm>
            <a:off x="296260" y="2110084"/>
            <a:ext cx="8551480" cy="2294125"/>
          </a:xfrm>
          <a:prstGeom prst="rect">
            <a:avLst/>
          </a:prstGeom>
          <a:noFill/>
        </p:spPr>
        <p:txBody>
          <a:bodyPr wrap="square" lIns="91440" tIns="45720" rIns="91440" bIns="45720">
            <a:spAutoFit/>
          </a:bodyPr>
          <a:lstStyle/>
          <a:p>
            <a:pPr algn="ct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Rectangle 7"/>
          <p:cNvSpPr/>
          <p:nvPr/>
        </p:nvSpPr>
        <p:spPr>
          <a:xfrm>
            <a:off x="2586835" y="1350110"/>
            <a:ext cx="6413610" cy="3354765"/>
          </a:xfrm>
          <a:prstGeom prst="rect">
            <a:avLst/>
          </a:prstGeom>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bodyPr>
          <a:lstStyle/>
          <a:p>
            <a:r>
              <a:rPr lang="en-IN" sz="3600" b="1" dirty="0">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latin typeface="East Sea Dokdo" pitchFamily="2" charset="-127"/>
                <a:ea typeface="East Sea Dokdo" pitchFamily="2" charset="-127"/>
              </a:rPr>
              <a:t>This is a pen-portrait of a traditional </a:t>
            </a:r>
            <a:r>
              <a:rPr lang="en-IN" sz="3600" b="1" dirty="0" err="1">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latin typeface="East Sea Dokdo" pitchFamily="2" charset="-127"/>
                <a:ea typeface="East Sea Dokdo" pitchFamily="2" charset="-127"/>
              </a:rPr>
              <a:t>Goan</a:t>
            </a:r>
            <a:r>
              <a:rPr lang="en-IN" sz="3600" b="1" dirty="0">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latin typeface="East Sea Dokdo" pitchFamily="2" charset="-127"/>
                <a:ea typeface="East Sea Dokdo" pitchFamily="2" charset="-127"/>
              </a:rPr>
              <a:t> village baker who still has an important place in the society. What changes take place in the life of the baker with the passage of time a glimpse is presented in this extract.</a:t>
            </a:r>
            <a:endParaRPr lang="en-US" sz="3600" b="1" dirty="0">
              <a:ln w="12700">
                <a:solidFill>
                  <a:schemeClr val="tx2">
                    <a:lumMod val="75000"/>
                  </a:schemeClr>
                </a:solidFill>
                <a:prstDash val="solid"/>
              </a:ln>
              <a:solidFill>
                <a:schemeClr val="accent4">
                  <a:lumMod val="40000"/>
                  <a:lumOff val="60000"/>
                </a:schemeClr>
              </a:solidFill>
              <a:effectLst>
                <a:outerShdw dist="38100" dir="2640000" algn="bl" rotWithShape="0">
                  <a:schemeClr val="tx2">
                    <a:lumMod val="75000"/>
                  </a:schemeClr>
                </a:outerShdw>
              </a:effectLst>
              <a:latin typeface="East Sea Dokdo" pitchFamily="2" charset="-127"/>
              <a:ea typeface="East Sea Dokdo" pitchFamily="2" charset="-127"/>
            </a:endParaRPr>
          </a:p>
          <a:p>
            <a:endPar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with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par>
                                <p:cTn id="7" presetID="16" presetClass="entr" presetSubtype="21"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animEffect transition="in" filter="barn(inVertical)">
                                      <p:cBhvr>
                                        <p:cTn id="9" dur="500"/>
                                        <p:tgtEl>
                                          <p:spTgt spid="2">
                                            <p:txEl>
                                              <p:pRg st="0" end="0"/>
                                            </p:txEl>
                                          </p:spTgt>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Castellar" panose="020A0402060406010301" pitchFamily="18" charset="0"/>
              </a:rPr>
              <a:t> </a:t>
            </a:r>
            <a:r>
              <a:rPr lang="en-US" sz="4800" b="1" dirty="0" smtClean="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Castellar" panose="020A0402060406010301" pitchFamily="18" charset="0"/>
              </a:rPr>
              <a:t>                  </a:t>
            </a:r>
            <a:r>
              <a:rPr lang="en-US" sz="4800" b="1" u="sng" dirty="0" smtClean="0">
                <a:ln w="9525">
                  <a:solidFill>
                    <a:schemeClr val="bg1"/>
                  </a:solidFill>
                  <a:prstDash val="solid"/>
                </a:ln>
                <a:solidFill>
                  <a:srgbClr val="FFC000"/>
                </a:solidFill>
                <a:effectLst>
                  <a:outerShdw blurRad="12700" dist="38100" dir="2700000" algn="tl" rotWithShape="0">
                    <a:schemeClr val="accent5">
                      <a:lumMod val="60000"/>
                      <a:lumOff val="40000"/>
                    </a:schemeClr>
                  </a:outerShdw>
                </a:effectLst>
                <a:latin typeface="Castellar" panose="020A0402060406010301" pitchFamily="18" charset="0"/>
              </a:rPr>
              <a:t>THEME:</a:t>
            </a:r>
            <a:endParaRPr lang="en-US" sz="4800" u="sng" dirty="0">
              <a:solidFill>
                <a:srgbClr val="FFC000"/>
              </a:solidFill>
              <a:latin typeface="Castellar" panose="020A0402060406010301" pitchFamily="18" charset="0"/>
            </a:endParaRPr>
          </a:p>
        </p:txBody>
      </p:sp>
      <p:sp>
        <p:nvSpPr>
          <p:cNvPr id="3" name="Rectangle 2"/>
          <p:cNvSpPr/>
          <p:nvPr/>
        </p:nvSpPr>
        <p:spPr>
          <a:xfrm>
            <a:off x="457200" y="1656575"/>
            <a:ext cx="8543245" cy="923330"/>
          </a:xfrm>
          <a:prstGeom prst="rect">
            <a:avLst/>
          </a:prstGeom>
          <a:noFill/>
        </p:spPr>
        <p:txBody>
          <a:bodyPr wrap="squar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TextBox 3"/>
          <p:cNvSpPr txBox="1"/>
          <p:nvPr/>
        </p:nvSpPr>
        <p:spPr>
          <a:xfrm>
            <a:off x="2128720" y="1502815"/>
            <a:ext cx="7015280" cy="3416320"/>
          </a:xfrm>
          <a:prstGeom prst="rect">
            <a:avLst/>
          </a:prstGeom>
          <a:noFill/>
        </p:spPr>
        <p:txBody>
          <a:bodyPr wrap="square" rtlCol="0">
            <a:spAutoFit/>
          </a:bodyPr>
          <a:lstStyle/>
          <a:p>
            <a:r>
              <a:rPr lang="en-IN" sz="2400" b="1" dirty="0" smtClean="0">
                <a:ln w="10160">
                  <a:solidFill>
                    <a:schemeClr val="accent5"/>
                  </a:solidFill>
                  <a:prstDash val="solid"/>
                </a:ln>
                <a:solidFill>
                  <a:schemeClr val="accent4">
                    <a:lumMod val="40000"/>
                    <a:lumOff val="60000"/>
                  </a:schemeClr>
                </a:solidFill>
                <a:effectLst>
                  <a:outerShdw blurRad="38100" dist="22860" dir="5400000" algn="tl" rotWithShape="0">
                    <a:srgbClr val="000000">
                      <a:alpha val="30000"/>
                    </a:srgbClr>
                  </a:outerShdw>
                </a:effectLst>
                <a:latin typeface="Archivo SemiBold" panose="020B0603020202020B04" pitchFamily="34" charset="0"/>
              </a:rPr>
              <a:t> </a:t>
            </a:r>
            <a:r>
              <a:rPr lang="en-IN" sz="2400" b="1" dirty="0" smtClean="0">
                <a:ln w="10160">
                  <a:solidFill>
                    <a:schemeClr val="accent5"/>
                  </a:solidFill>
                  <a:prstDash val="solid"/>
                </a:ln>
                <a:solidFill>
                  <a:srgbClr val="FF5BA5"/>
                </a:solidFill>
                <a:effectLst>
                  <a:outerShdw blurRad="38100" dist="22860" dir="5400000" algn="tl" rotWithShape="0">
                    <a:srgbClr val="000000">
                      <a:alpha val="30000"/>
                    </a:srgbClr>
                  </a:outerShdw>
                </a:effectLst>
                <a:latin typeface="Archivo Medium" panose="020B0603020202020B04" pitchFamily="34" charset="0"/>
              </a:rPr>
              <a:t>The </a:t>
            </a:r>
            <a:r>
              <a:rPr lang="en-IN" sz="2400" b="1" dirty="0">
                <a:ln w="10160">
                  <a:solidFill>
                    <a:schemeClr val="accent5"/>
                  </a:solidFill>
                  <a:prstDash val="solid"/>
                </a:ln>
                <a:solidFill>
                  <a:srgbClr val="FF5BA5"/>
                </a:solidFill>
                <a:effectLst>
                  <a:outerShdw blurRad="38100" dist="22860" dir="5400000" algn="tl" rotWithShape="0">
                    <a:srgbClr val="000000">
                      <a:alpha val="30000"/>
                    </a:srgbClr>
                  </a:outerShdw>
                </a:effectLst>
                <a:latin typeface="Archivo Medium" panose="020B0603020202020B04" pitchFamily="34" charset="0"/>
              </a:rPr>
              <a:t>writer presents a pen-portrait of a traditional </a:t>
            </a:r>
            <a:r>
              <a:rPr lang="en-IN" sz="2400" b="1" dirty="0" err="1">
                <a:ln w="10160">
                  <a:solidFill>
                    <a:schemeClr val="accent5"/>
                  </a:solidFill>
                  <a:prstDash val="solid"/>
                </a:ln>
                <a:solidFill>
                  <a:srgbClr val="FF5BA5"/>
                </a:solidFill>
                <a:effectLst>
                  <a:outerShdw blurRad="38100" dist="22860" dir="5400000" algn="tl" rotWithShape="0">
                    <a:srgbClr val="000000">
                      <a:alpha val="30000"/>
                    </a:srgbClr>
                  </a:outerShdw>
                </a:effectLst>
                <a:latin typeface="Archivo Medium" panose="020B0603020202020B04" pitchFamily="34" charset="0"/>
              </a:rPr>
              <a:t>Goan</a:t>
            </a:r>
            <a:r>
              <a:rPr lang="en-IN" sz="2400" b="1" dirty="0">
                <a:ln w="10160">
                  <a:solidFill>
                    <a:schemeClr val="accent5"/>
                  </a:solidFill>
                  <a:prstDash val="solid"/>
                </a:ln>
                <a:solidFill>
                  <a:srgbClr val="FF5BA5"/>
                </a:solidFill>
                <a:effectLst>
                  <a:outerShdw blurRad="38100" dist="22860" dir="5400000" algn="tl" rotWithShape="0">
                    <a:srgbClr val="000000">
                      <a:alpha val="30000"/>
                    </a:srgbClr>
                  </a:outerShdw>
                </a:effectLst>
                <a:latin typeface="Archivo Medium" panose="020B0603020202020B04" pitchFamily="34" charset="0"/>
              </a:rPr>
              <a:t> village baker who still has an important place in its society. Elders still think fondly of the famous Portuguese loaves of bread. The family tradition is still carried on even today by the new generation of bakers or pads in Goa. Even today, marriage gifts are meaningless without the sweet bread or the </a:t>
            </a:r>
            <a:r>
              <a:rPr lang="en-IN" sz="2400" b="1" dirty="0" err="1">
                <a:ln w="10160">
                  <a:solidFill>
                    <a:schemeClr val="accent5"/>
                  </a:solidFill>
                  <a:prstDash val="solid"/>
                </a:ln>
                <a:solidFill>
                  <a:srgbClr val="FF5BA5"/>
                </a:solidFill>
                <a:effectLst>
                  <a:outerShdw blurRad="38100" dist="22860" dir="5400000" algn="tl" rotWithShape="0">
                    <a:srgbClr val="000000">
                      <a:alpha val="30000"/>
                    </a:srgbClr>
                  </a:outerShdw>
                </a:effectLst>
                <a:latin typeface="Archivo Medium" panose="020B0603020202020B04" pitchFamily="34" charset="0"/>
              </a:rPr>
              <a:t>bol</a:t>
            </a:r>
            <a:r>
              <a:rPr lang="en-IN" sz="2400" b="1" dirty="0">
                <a:ln w="10160">
                  <a:solidFill>
                    <a:schemeClr val="accent5"/>
                  </a:solidFill>
                  <a:prstDash val="solid"/>
                </a:ln>
                <a:solidFill>
                  <a:srgbClr val="FF5BA5"/>
                </a:solidFill>
                <a:effectLst>
                  <a:outerShdw blurRad="38100" dist="22860" dir="5400000" algn="tl" rotWithShape="0">
                    <a:srgbClr val="000000">
                      <a:alpha val="30000"/>
                    </a:srgbClr>
                  </a:outerShdw>
                </a:effectLst>
                <a:latin typeface="Archivo Medium" panose="020B0603020202020B04" pitchFamily="34" charset="0"/>
              </a:rPr>
              <a:t>, just as a party or a feast loses its charm without </a:t>
            </a:r>
            <a:r>
              <a:rPr lang="en-IN" sz="2400" b="1" dirty="0" err="1">
                <a:ln w="10160">
                  <a:solidFill>
                    <a:schemeClr val="accent5"/>
                  </a:solidFill>
                  <a:prstDash val="solid"/>
                </a:ln>
                <a:solidFill>
                  <a:srgbClr val="FF5BA5"/>
                </a:solidFill>
                <a:effectLst>
                  <a:outerShdw blurRad="38100" dist="22860" dir="5400000" algn="tl" rotWithShape="0">
                    <a:srgbClr val="000000">
                      <a:alpha val="30000"/>
                    </a:srgbClr>
                  </a:outerShdw>
                </a:effectLst>
                <a:latin typeface="Archivo Medium" panose="020B0603020202020B04" pitchFamily="34" charset="0"/>
              </a:rPr>
              <a:t>Goan</a:t>
            </a:r>
            <a:r>
              <a:rPr lang="en-IN" sz="2400" b="1" dirty="0">
                <a:ln w="10160">
                  <a:solidFill>
                    <a:schemeClr val="accent5"/>
                  </a:solidFill>
                  <a:prstDash val="solid"/>
                </a:ln>
                <a:solidFill>
                  <a:srgbClr val="FF5BA5"/>
                </a:solidFill>
                <a:effectLst>
                  <a:outerShdw blurRad="38100" dist="22860" dir="5400000" algn="tl" rotWithShape="0">
                    <a:srgbClr val="000000">
                      <a:alpha val="30000"/>
                    </a:srgbClr>
                  </a:outerShdw>
                </a:effectLst>
                <a:latin typeface="Archivo Medium" panose="020B0603020202020B04" pitchFamily="34" charset="0"/>
              </a:rPr>
              <a:t> bread.</a:t>
            </a:r>
            <a:endParaRPr lang="en-US" sz="2400" b="1" dirty="0">
              <a:ln w="10160">
                <a:solidFill>
                  <a:schemeClr val="accent5"/>
                </a:solidFill>
                <a:prstDash val="solid"/>
              </a:ln>
              <a:solidFill>
                <a:srgbClr val="FF5BA5"/>
              </a:solidFill>
              <a:effectLst>
                <a:outerShdw blurRad="38100" dist="22860" dir="5400000" algn="tl" rotWithShape="0">
                  <a:srgbClr val="000000">
                    <a:alpha val="30000"/>
                  </a:srgbClr>
                </a:outerShdw>
              </a:effectLst>
              <a:latin typeface="Archivo Medium" panose="020B0603020202020B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55" y="1808226"/>
            <a:ext cx="1828190" cy="29013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3430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1" presetClass="emph" presetSubtype="0" fill="hold" nodeType="withEffect">
                                  <p:stCondLst>
                                    <p:cond delay="0"/>
                                  </p:stCondLst>
                                  <p:childTnLst>
                                    <p:animClr clrSpc="hsl" dir="cw">
                                      <p:cBhvr override="childStyle">
                                        <p:cTn id="9" dur="500" fill="hold"/>
                                        <p:tgtEl>
                                          <p:spTgt spid="4">
                                            <p:txEl>
                                              <p:pRg st="0" end="0"/>
                                            </p:txEl>
                                          </p:spTgt>
                                        </p:tgtEl>
                                        <p:attrNameLst>
                                          <p:attrName>style.color</p:attrName>
                                        </p:attrNameLst>
                                      </p:cBhvr>
                                      <p:by>
                                        <p:hsl h="7200000" s="0" l="0"/>
                                      </p:by>
                                    </p:animClr>
                                    <p:animClr clrSpc="hsl" dir="cw">
                                      <p:cBhvr>
                                        <p:cTn id="10" dur="500" fill="hold"/>
                                        <p:tgtEl>
                                          <p:spTgt spid="4">
                                            <p:txEl>
                                              <p:pRg st="0" end="0"/>
                                            </p:txEl>
                                          </p:spTgt>
                                        </p:tgtEl>
                                        <p:attrNameLst>
                                          <p:attrName>fillcolor</p:attrName>
                                        </p:attrNameLst>
                                      </p:cBhvr>
                                      <p:by>
                                        <p:hsl h="7200000" s="0" l="0"/>
                                      </p:by>
                                    </p:animClr>
                                    <p:animClr clrSpc="hsl" dir="cw">
                                      <p:cBhvr>
                                        <p:cTn id="11" dur="500" fill="hold"/>
                                        <p:tgtEl>
                                          <p:spTgt spid="4">
                                            <p:txEl>
                                              <p:pRg st="0" end="0"/>
                                            </p:txEl>
                                          </p:spTgt>
                                        </p:tgtEl>
                                        <p:attrNameLst>
                                          <p:attrName>stroke.color</p:attrName>
                                        </p:attrNameLst>
                                      </p:cBhvr>
                                      <p:by>
                                        <p:hsl h="7200000" s="0" l="0"/>
                                      </p:by>
                                    </p:animClr>
                                    <p:set>
                                      <p:cBhvr>
                                        <p:cTn id="12" dur="500" fill="hold"/>
                                        <p:tgtEl>
                                          <p:spTgt spid="4">
                                            <p:txEl>
                                              <p:pRg st="0" end="0"/>
                                            </p:txEl>
                                          </p:spTgt>
                                        </p:tgtEl>
                                        <p:attrNameLst>
                                          <p:attrName>fill.type</p:attrName>
                                        </p:attrNameLst>
                                      </p:cBhvr>
                                      <p:to>
                                        <p:strVal val="solid"/>
                                      </p:to>
                                    </p:set>
                                  </p:childTnLst>
                                </p:cTn>
                              </p:par>
                              <p:par>
                                <p:cTn id="13" presetID="7" presetClass="emph" presetSubtype="2" fill="hold" nodeType="withEffect">
                                  <p:stCondLst>
                                    <p:cond delay="0"/>
                                  </p:stCondLst>
                                  <p:childTnLst>
                                    <p:animClr clrSpc="rgb" dir="cw">
                                      <p:cBhvr>
                                        <p:cTn id="14" dur="2000" fill="hold"/>
                                        <p:tgtEl>
                                          <p:spTgt spid="5"/>
                                        </p:tgtEl>
                                        <p:attrNameLst>
                                          <p:attrName>stroke.color</p:attrName>
                                        </p:attrNameLst>
                                      </p:cBhvr>
                                      <p:to>
                                        <a:schemeClr val="accent2"/>
                                      </p:to>
                                    </p:animClr>
                                    <p:set>
                                      <p:cBhvr>
                                        <p:cTn id="15" dur="2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556" y="1502816"/>
            <a:ext cx="5497380" cy="3512214"/>
          </a:xfrm>
          <a:prstGeom prst="rect">
            <a:avLst/>
          </a:prstGeom>
          <a:noFill/>
        </p:spPr>
        <p:txBody>
          <a:bodyPr wrap="square" rtlCol="0">
            <a:spAutoFit/>
          </a:bodyPr>
          <a:lstStyle/>
          <a:p>
            <a:r>
              <a:rPr lang="en-IN" dirty="0">
                <a:solidFill>
                  <a:srgbClr val="7030A0"/>
                </a:solidFill>
                <a:latin typeface="Karla" pitchFamily="2" charset="0"/>
              </a:rPr>
              <a:t>‘A Baker from Goa’ highlights the importance of the traditional practice of making breads for every occasion and festival of the </a:t>
            </a:r>
            <a:r>
              <a:rPr lang="en-IN" dirty="0" err="1">
                <a:solidFill>
                  <a:srgbClr val="7030A0"/>
                </a:solidFill>
                <a:latin typeface="Karla" pitchFamily="2" charset="0"/>
              </a:rPr>
              <a:t>Goan</a:t>
            </a:r>
            <a:r>
              <a:rPr lang="en-IN" dirty="0">
                <a:solidFill>
                  <a:srgbClr val="7030A0"/>
                </a:solidFill>
                <a:latin typeface="Karla" pitchFamily="2" charset="0"/>
              </a:rPr>
              <a:t> people. This tradition continues even today. This shows how our traditional practices can keep us to our past and heritage.</a:t>
            </a:r>
            <a:br>
              <a:rPr lang="en-IN" dirty="0">
                <a:solidFill>
                  <a:srgbClr val="7030A0"/>
                </a:solidFill>
                <a:latin typeface="Karla" pitchFamily="2" charset="0"/>
              </a:rPr>
            </a:br>
            <a:r>
              <a:rPr lang="en-IN" dirty="0">
                <a:solidFill>
                  <a:srgbClr val="7030A0"/>
                </a:solidFill>
                <a:latin typeface="Karla" pitchFamily="2" charset="0"/>
              </a:rPr>
              <a:t>Traditional values shape our personality and also provide us emotional support. They enable us to face difficult situations and makes us mentally strong. Traditional practices also have an impact on our behavioural pattern towards the other people </a:t>
            </a:r>
            <a:r>
              <a:rPr lang="en-IN" dirty="0" smtClean="0">
                <a:solidFill>
                  <a:srgbClr val="7030A0"/>
                </a:solidFill>
                <a:latin typeface="Karla" pitchFamily="2" charset="0"/>
              </a:rPr>
              <a:t>in society</a:t>
            </a:r>
            <a:r>
              <a:rPr lang="en-IN" dirty="0">
                <a:solidFill>
                  <a:srgbClr val="7030A0"/>
                </a:solidFill>
                <a:latin typeface="Karla" pitchFamily="2" charset="0"/>
              </a:rPr>
              <a:t>.</a:t>
            </a:r>
            <a:endParaRPr lang="en-US" dirty="0">
              <a:solidFill>
                <a:srgbClr val="7030A0"/>
              </a:solidFill>
              <a:latin typeface="Karla" pitchFamily="2" charset="0"/>
            </a:endParaRPr>
          </a:p>
        </p:txBody>
      </p:sp>
      <p:sp>
        <p:nvSpPr>
          <p:cNvPr id="3" name="TextBox 2"/>
          <p:cNvSpPr txBox="1"/>
          <p:nvPr/>
        </p:nvSpPr>
        <p:spPr>
          <a:xfrm>
            <a:off x="5335525" y="281175"/>
            <a:ext cx="4123035" cy="769441"/>
          </a:xfrm>
          <a:prstGeom prst="rect">
            <a:avLst/>
          </a:prstGeom>
          <a:noFill/>
        </p:spPr>
        <p:txBody>
          <a:bodyPr wrap="square" rtlCol="0">
            <a:spAutoFit/>
          </a:bodyPr>
          <a:lstStyle/>
          <a:p>
            <a:r>
              <a:rPr lang="en-US" sz="4400" b="1" i="1" u="sng"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ontserrat" panose="00000500000000000000" pitchFamily="2" charset="0"/>
              </a:rPr>
              <a:t>Message:</a:t>
            </a:r>
            <a:endParaRPr lang="en-US" sz="4400" b="1" i="1" u="sng"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ontserrat" panose="00000500000000000000" pitchFamily="2"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0279" y="1655520"/>
            <a:ext cx="3432033" cy="3206805"/>
          </a:xfrm>
          <a:prstGeom prst="rect">
            <a:avLst/>
          </a:prstGeom>
        </p:spPr>
      </p:pic>
    </p:spTree>
    <p:extLst>
      <p:ext uri="{BB962C8B-B14F-4D97-AF65-F5344CB8AC3E}">
        <p14:creationId xmlns:p14="http://schemas.microsoft.com/office/powerpoint/2010/main" val="351591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par>
                                <p:cTn id="26" presetID="45" presetClass="entr" presetSubtype="0" fill="hold"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1000"/>
                                        <p:tgtEl>
                                          <p:spTgt spid="2">
                                            <p:txEl>
                                              <p:pRg st="0" end="0"/>
                                            </p:txEl>
                                          </p:spTgt>
                                        </p:tgtEl>
                                      </p:cBhvr>
                                    </p:animEffect>
                                    <p:anim calcmode="lin" valueType="num">
                                      <p:cBhvr>
                                        <p:cTn id="29" dur="1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30" dur="1000" fill="hold"/>
                                        <p:tgtEl>
                                          <p:spTgt spid="2">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5525" y="433880"/>
            <a:ext cx="3664920" cy="830997"/>
          </a:xfrm>
          <a:prstGeom prst="rect">
            <a:avLst/>
          </a:prstGeom>
          <a:noFill/>
        </p:spPr>
        <p:txBody>
          <a:bodyPr wrap="square" rtlCol="0">
            <a:spAutoFit/>
          </a:bodyPr>
          <a:lstStyle/>
          <a:p>
            <a:r>
              <a:rPr lang="en-US" sz="4800" b="1" i="1" dirty="0">
                <a:ln w="6600">
                  <a:solidFill>
                    <a:schemeClr val="accent2"/>
                  </a:solidFill>
                  <a:prstDash val="solid"/>
                </a:ln>
                <a:solidFill>
                  <a:srgbClr val="FFC000"/>
                </a:solidFill>
                <a:effectLst>
                  <a:outerShdw dist="38100" dir="2700000" algn="tl" rotWithShape="0">
                    <a:schemeClr val="accent2"/>
                  </a:outerShdw>
                </a:effectLst>
                <a:latin typeface="Lora" panose="00000500000000000000" pitchFamily="2" charset="0"/>
              </a:rPr>
              <a:t> </a:t>
            </a:r>
            <a:r>
              <a:rPr lang="en-US" sz="4800" b="1" i="1" dirty="0" smtClean="0">
                <a:ln w="6600">
                  <a:solidFill>
                    <a:schemeClr val="accent2"/>
                  </a:solidFill>
                  <a:prstDash val="solid"/>
                </a:ln>
                <a:solidFill>
                  <a:srgbClr val="FFC000"/>
                </a:solidFill>
                <a:effectLst>
                  <a:outerShdw dist="38100" dir="2700000" algn="tl" rotWithShape="0">
                    <a:schemeClr val="accent2"/>
                  </a:outerShdw>
                </a:effectLst>
                <a:latin typeface="Lora" panose="00000500000000000000" pitchFamily="2" charset="0"/>
              </a:rPr>
              <a:t>     </a:t>
            </a:r>
            <a:r>
              <a:rPr lang="en-US" sz="4800" b="1" i="1" u="sng" dirty="0" smtClean="0">
                <a:ln w="6600">
                  <a:solidFill>
                    <a:schemeClr val="accent2"/>
                  </a:solidFill>
                  <a:prstDash val="solid"/>
                </a:ln>
                <a:solidFill>
                  <a:srgbClr val="FFC000"/>
                </a:solidFill>
                <a:effectLst>
                  <a:outerShdw dist="38100" dir="2700000" algn="tl" rotWithShape="0">
                    <a:schemeClr val="accent2"/>
                  </a:outerShdw>
                </a:effectLst>
                <a:latin typeface="Lora" panose="00000500000000000000" pitchFamily="2" charset="0"/>
              </a:rPr>
              <a:t>Plot:</a:t>
            </a:r>
            <a:endParaRPr lang="en-US" sz="4800" b="1" i="1" u="sng" dirty="0">
              <a:ln w="6600">
                <a:solidFill>
                  <a:schemeClr val="accent2"/>
                </a:solidFill>
                <a:prstDash val="solid"/>
              </a:ln>
              <a:solidFill>
                <a:srgbClr val="FFC000"/>
              </a:solidFill>
              <a:effectLst>
                <a:outerShdw dist="38100" dir="2700000" algn="tl" rotWithShape="0">
                  <a:schemeClr val="accent2"/>
                </a:outerShdw>
              </a:effectLst>
              <a:latin typeface="Lora" panose="00000500000000000000" pitchFamily="2" charset="0"/>
            </a:endParaRPr>
          </a:p>
        </p:txBody>
      </p:sp>
      <p:sp>
        <p:nvSpPr>
          <p:cNvPr id="6" name="TextBox 5"/>
          <p:cNvSpPr txBox="1"/>
          <p:nvPr/>
        </p:nvSpPr>
        <p:spPr>
          <a:xfrm>
            <a:off x="143555" y="1502815"/>
            <a:ext cx="6871726" cy="3970318"/>
          </a:xfrm>
          <a:prstGeom prst="rect">
            <a:avLst/>
          </a:prstGeom>
          <a:noFill/>
        </p:spPr>
        <p:txBody>
          <a:bodyPr wrap="square" rtlCol="0">
            <a:spAutoFit/>
          </a:bodyPr>
          <a:lstStyle/>
          <a:p>
            <a:r>
              <a:rPr lang="en-IN" sz="2800" dirty="0">
                <a:solidFill>
                  <a:srgbClr val="3333FF"/>
                </a:solidFill>
                <a:latin typeface="Satisfy" panose="02000000000000000000" pitchFamily="2" charset="0"/>
              </a:rPr>
              <a:t>The </a:t>
            </a:r>
            <a:r>
              <a:rPr lang="en-IN" sz="2800" dirty="0" smtClean="0">
                <a:solidFill>
                  <a:srgbClr val="3333FF"/>
                </a:solidFill>
                <a:latin typeface="Satisfy" panose="02000000000000000000" pitchFamily="2" charset="0"/>
              </a:rPr>
              <a:t>baker </a:t>
            </a:r>
            <a:r>
              <a:rPr lang="en-IN" sz="2800" dirty="0">
                <a:solidFill>
                  <a:srgbClr val="3333FF"/>
                </a:solidFill>
                <a:latin typeface="Satisfy" panose="02000000000000000000" pitchFamily="2" charset="0"/>
              </a:rPr>
              <a:t>comes with the jhang-jhang </a:t>
            </a:r>
            <a:r>
              <a:rPr lang="en-IN" sz="2800" dirty="0" smtClean="0">
                <a:solidFill>
                  <a:srgbClr val="3333FF"/>
                </a:solidFill>
                <a:latin typeface="Satisfy" panose="02000000000000000000" pitchFamily="2" charset="0"/>
              </a:rPr>
              <a:t>sound, </a:t>
            </a:r>
            <a:r>
              <a:rPr lang="en-IN" sz="2800" dirty="0">
                <a:solidFill>
                  <a:srgbClr val="3333FF"/>
                </a:solidFill>
                <a:latin typeface="Satisfy" panose="02000000000000000000" pitchFamily="2" charset="0"/>
              </a:rPr>
              <a:t>a sound of his bamboo </a:t>
            </a:r>
            <a:r>
              <a:rPr lang="en-IN" sz="2800" dirty="0" smtClean="0">
                <a:solidFill>
                  <a:srgbClr val="3333FF"/>
                </a:solidFill>
                <a:latin typeface="Satisfy" panose="02000000000000000000" pitchFamily="2" charset="0"/>
              </a:rPr>
              <a:t>stuff. </a:t>
            </a:r>
            <a:r>
              <a:rPr lang="en-IN" sz="2800" dirty="0">
                <a:solidFill>
                  <a:srgbClr val="3333FF"/>
                </a:solidFill>
                <a:latin typeface="Satisfy" panose="02000000000000000000" pitchFamily="2" charset="0"/>
              </a:rPr>
              <a:t>His one </a:t>
            </a:r>
            <a:r>
              <a:rPr lang="en-IN" sz="2800" dirty="0" smtClean="0">
                <a:solidFill>
                  <a:srgbClr val="3333FF"/>
                </a:solidFill>
                <a:latin typeface="Satisfy" panose="02000000000000000000" pitchFamily="2" charset="0"/>
              </a:rPr>
              <a:t>hand supports </a:t>
            </a:r>
            <a:r>
              <a:rPr lang="en-IN" sz="2800" dirty="0">
                <a:solidFill>
                  <a:srgbClr val="3333FF"/>
                </a:solidFill>
                <a:latin typeface="Satisfy" panose="02000000000000000000" pitchFamily="2" charset="0"/>
              </a:rPr>
              <a:t>the basket of his head and the other hand the bamboo on the ground. The baker </a:t>
            </a:r>
            <a:r>
              <a:rPr lang="en-IN" sz="2800" dirty="0" smtClean="0">
                <a:solidFill>
                  <a:srgbClr val="3333FF"/>
                </a:solidFill>
                <a:latin typeface="Satisfy" panose="02000000000000000000" pitchFamily="2" charset="0"/>
              </a:rPr>
              <a:t>places the </a:t>
            </a:r>
            <a:r>
              <a:rPr lang="en-IN" sz="2800" dirty="0">
                <a:solidFill>
                  <a:srgbClr val="3333FF"/>
                </a:solidFill>
                <a:latin typeface="Satisfy" panose="02000000000000000000" pitchFamily="2" charset="0"/>
              </a:rPr>
              <a:t>basket and the imploring children surround him to look into the basket what </a:t>
            </a:r>
            <a:r>
              <a:rPr lang="en-IN" sz="2800" dirty="0" smtClean="0">
                <a:solidFill>
                  <a:srgbClr val="3333FF"/>
                </a:solidFill>
                <a:latin typeface="Satisfy" panose="02000000000000000000" pitchFamily="2" charset="0"/>
              </a:rPr>
              <a:t>variety </a:t>
            </a:r>
            <a:r>
              <a:rPr lang="en-IN" sz="2800" dirty="0">
                <a:solidFill>
                  <a:srgbClr val="3333FF"/>
                </a:solidFill>
                <a:latin typeface="Satisfy" panose="02000000000000000000" pitchFamily="2" charset="0"/>
              </a:rPr>
              <a:t>of eatables</a:t>
            </a:r>
          </a:p>
          <a:p>
            <a:r>
              <a:rPr lang="en-IN" sz="2800" dirty="0">
                <a:solidFill>
                  <a:srgbClr val="3333FF"/>
                </a:solidFill>
                <a:latin typeface="Satisfy" panose="02000000000000000000" pitchFamily="2" charset="0"/>
              </a:rPr>
              <a:t>he carries. They buy the </a:t>
            </a:r>
            <a:r>
              <a:rPr lang="en-IN" sz="2800" dirty="0" smtClean="0">
                <a:solidFill>
                  <a:srgbClr val="3333FF"/>
                </a:solidFill>
                <a:latin typeface="Satisfy" panose="02000000000000000000" pitchFamily="2" charset="0"/>
              </a:rPr>
              <a:t>loaves </a:t>
            </a:r>
            <a:r>
              <a:rPr lang="en-IN" sz="2800" dirty="0">
                <a:solidFill>
                  <a:srgbClr val="3333FF"/>
                </a:solidFill>
                <a:latin typeface="Satisfy" panose="02000000000000000000" pitchFamily="2" charset="0"/>
              </a:rPr>
              <a:t>and even eat without </a:t>
            </a:r>
            <a:r>
              <a:rPr lang="en-IN" sz="2800" dirty="0" smtClean="0">
                <a:solidFill>
                  <a:srgbClr val="3333FF"/>
                </a:solidFill>
                <a:latin typeface="Satisfy" panose="02000000000000000000" pitchFamily="2" charset="0"/>
              </a:rPr>
              <a:t>brushing.</a:t>
            </a:r>
            <a:endParaRPr lang="en-IN" sz="2800" dirty="0">
              <a:solidFill>
                <a:srgbClr val="3333FF"/>
              </a:solidFill>
              <a:latin typeface="Satisfy" panose="02000000000000000000" pitchFamily="2" charset="0"/>
            </a:endParaRPr>
          </a:p>
          <a:p>
            <a:endParaRPr lang="en-US" sz="2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99" y="1655520"/>
            <a:ext cx="2102914" cy="3206805"/>
          </a:xfrm>
          <a:prstGeom prst="rect">
            <a:avLst/>
          </a:prstGeom>
        </p:spPr>
      </p:pic>
    </p:spTree>
    <p:extLst>
      <p:ext uri="{BB962C8B-B14F-4D97-AF65-F5344CB8AC3E}">
        <p14:creationId xmlns:p14="http://schemas.microsoft.com/office/powerpoint/2010/main" val="97777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2">
                                            <p:txEl>
                                              <p:pRg st="0" end="0"/>
                                            </p:txEl>
                                          </p:spTgt>
                                        </p:tgtEl>
                                        <p:attrNameLst>
                                          <p:attrName>r</p:attrName>
                                        </p:attrNameLst>
                                      </p:cBhvr>
                                    </p:animRot>
                                    <p:animRot by="-240000">
                                      <p:cBhvr>
                                        <p:cTn id="7" dur="200" fill="hold">
                                          <p:stCondLst>
                                            <p:cond delay="200"/>
                                          </p:stCondLst>
                                        </p:cTn>
                                        <p:tgtEl>
                                          <p:spTgt spid="2">
                                            <p:txEl>
                                              <p:pRg st="0" end="0"/>
                                            </p:txEl>
                                          </p:spTgt>
                                        </p:tgtEl>
                                        <p:attrNameLst>
                                          <p:attrName>r</p:attrName>
                                        </p:attrNameLst>
                                      </p:cBhvr>
                                    </p:animRot>
                                    <p:animRot by="240000">
                                      <p:cBhvr>
                                        <p:cTn id="8" dur="200" fill="hold">
                                          <p:stCondLst>
                                            <p:cond delay="400"/>
                                          </p:stCondLst>
                                        </p:cTn>
                                        <p:tgtEl>
                                          <p:spTgt spid="2">
                                            <p:txEl>
                                              <p:pRg st="0" end="0"/>
                                            </p:txEl>
                                          </p:spTgt>
                                        </p:tgtEl>
                                        <p:attrNameLst>
                                          <p:attrName>r</p:attrName>
                                        </p:attrNameLst>
                                      </p:cBhvr>
                                    </p:animRot>
                                    <p:animRot by="-240000">
                                      <p:cBhvr>
                                        <p:cTn id="9" dur="200" fill="hold">
                                          <p:stCondLst>
                                            <p:cond delay="600"/>
                                          </p:stCondLst>
                                        </p:cTn>
                                        <p:tgtEl>
                                          <p:spTgt spid="2">
                                            <p:txEl>
                                              <p:pRg st="0" end="0"/>
                                            </p:txEl>
                                          </p:spTgt>
                                        </p:tgtEl>
                                        <p:attrNameLst>
                                          <p:attrName>r</p:attrName>
                                        </p:attrNameLst>
                                      </p:cBhvr>
                                    </p:animRot>
                                    <p:animRot by="120000">
                                      <p:cBhvr>
                                        <p:cTn id="10" dur="200" fill="hold">
                                          <p:stCondLst>
                                            <p:cond delay="800"/>
                                          </p:stCondLst>
                                        </p:cTn>
                                        <p:tgtEl>
                                          <p:spTgt spid="2">
                                            <p:txEl>
                                              <p:pRg st="0" end="0"/>
                                            </p:txEl>
                                          </p:spTgt>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6"/>
                                        </p:tgtEl>
                                        <p:attrNameLst>
                                          <p:attrName>ppt_x</p:attrName>
                                          <p:attrName>ppt_y</p:attrName>
                                        </p:attrNameLst>
                                      </p:cBhvr>
                                    </p:animMotion>
                                    <p:animRot by="1500000">
                                      <p:cBhvr>
                                        <p:cTn id="13" dur="125" fill="hold">
                                          <p:stCondLst>
                                            <p:cond delay="0"/>
                                          </p:stCondLst>
                                        </p:cTn>
                                        <p:tgtEl>
                                          <p:spTgt spid="6"/>
                                        </p:tgtEl>
                                        <p:attrNameLst>
                                          <p:attrName>r</p:attrName>
                                        </p:attrNameLst>
                                      </p:cBhvr>
                                    </p:animRot>
                                    <p:animRot by="-1500000">
                                      <p:cBhvr>
                                        <p:cTn id="14" dur="125" fill="hold">
                                          <p:stCondLst>
                                            <p:cond delay="125"/>
                                          </p:stCondLst>
                                        </p:cTn>
                                        <p:tgtEl>
                                          <p:spTgt spid="6"/>
                                        </p:tgtEl>
                                        <p:attrNameLst>
                                          <p:attrName>r</p:attrName>
                                        </p:attrNameLst>
                                      </p:cBhvr>
                                    </p:animRot>
                                    <p:animRot by="-1500000">
                                      <p:cBhvr>
                                        <p:cTn id="15" dur="125" fill="hold">
                                          <p:stCondLst>
                                            <p:cond delay="250"/>
                                          </p:stCondLst>
                                        </p:cTn>
                                        <p:tgtEl>
                                          <p:spTgt spid="6"/>
                                        </p:tgtEl>
                                        <p:attrNameLst>
                                          <p:attrName>r</p:attrName>
                                        </p:attrNameLst>
                                      </p:cBhvr>
                                    </p:animRot>
                                    <p:animRot by="1500000">
                                      <p:cBhvr>
                                        <p:cTn id="16" dur="125" fill="hold">
                                          <p:stCondLst>
                                            <p:cond delay="375"/>
                                          </p:stCondLst>
                                        </p:cTn>
                                        <p:tgtEl>
                                          <p:spTgt spid="6"/>
                                        </p:tgtEl>
                                        <p:attrNameLst>
                                          <p:attrName>r</p:attrName>
                                        </p:attrNameLst>
                                      </p:cBhvr>
                                    </p:animRot>
                                  </p:childTnLst>
                                </p:cTn>
                              </p:par>
                              <p:par>
                                <p:cTn id="17" presetID="6" presetClass="entr" presetSubtype="3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out)">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blip>
          <a:srcRect/>
          <a:stretch>
            <a:fillRect t="-58000" b="-5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0606" y="0"/>
            <a:ext cx="5191970" cy="5143500"/>
          </a:xfrm>
          <a:prstGeom prst="rect">
            <a:avLst/>
          </a:prstGeom>
        </p:spPr>
      </p:pic>
    </p:spTree>
    <p:extLst>
      <p:ext uri="{BB962C8B-B14F-4D97-AF65-F5344CB8AC3E}">
        <p14:creationId xmlns:p14="http://schemas.microsoft.com/office/powerpoint/2010/main" val="275463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1698</TotalTime>
  <Words>847</Words>
  <Application>Microsoft Office PowerPoint</Application>
  <PresentationFormat>On-screen Show (16:9)</PresentationFormat>
  <Paragraphs>152</Paragraphs>
  <Slides>29</Slides>
  <Notes>2</Notes>
  <HiddenSlides>0</HiddenSlides>
  <MMClips>1</MMClips>
  <ScaleCrop>false</ScaleCrop>
  <HeadingPairs>
    <vt:vector size="6" baseType="variant">
      <vt:variant>
        <vt:lpstr>Fonts Used</vt:lpstr>
      </vt:variant>
      <vt:variant>
        <vt:i4>37</vt:i4>
      </vt:variant>
      <vt:variant>
        <vt:lpstr>Theme</vt:lpstr>
      </vt:variant>
      <vt:variant>
        <vt:i4>2</vt:i4>
      </vt:variant>
      <vt:variant>
        <vt:lpstr>Slide Titles</vt:lpstr>
      </vt:variant>
      <vt:variant>
        <vt:i4>29</vt:i4>
      </vt:variant>
    </vt:vector>
  </HeadingPairs>
  <TitlesOfParts>
    <vt:vector size="68" baseType="lpstr">
      <vt:lpstr>East Sea Dokdo</vt:lpstr>
      <vt:lpstr>Amatic SC</vt:lpstr>
      <vt:lpstr>Archivo</vt:lpstr>
      <vt:lpstr>Archivo Medium</vt:lpstr>
      <vt:lpstr>Archivo SemiBold</vt:lpstr>
      <vt:lpstr>Arial</vt:lpstr>
      <vt:lpstr>Arial Black</vt:lpstr>
      <vt:lpstr>Arial Rounded MT Bold</vt:lpstr>
      <vt:lpstr>Bahnschrift Condensed</vt:lpstr>
      <vt:lpstr>Baskerville Old Face</vt:lpstr>
      <vt:lpstr>Bodoni MT</vt:lpstr>
      <vt:lpstr>Brush Script MT</vt:lpstr>
      <vt:lpstr>Calibri</vt:lpstr>
      <vt:lpstr>Castellar</vt:lpstr>
      <vt:lpstr>Century Gothic</vt:lpstr>
      <vt:lpstr>Dubai Medium</vt:lpstr>
      <vt:lpstr>Frank Ruhl Libre</vt:lpstr>
      <vt:lpstr>Gigi</vt:lpstr>
      <vt:lpstr>Gloria Hallelujah</vt:lpstr>
      <vt:lpstr>Karla</vt:lpstr>
      <vt:lpstr>Kumar One Outline</vt:lpstr>
      <vt:lpstr>Lobster</vt:lpstr>
      <vt:lpstr>Lora</vt:lpstr>
      <vt:lpstr>Montserrat</vt:lpstr>
      <vt:lpstr>MV Boli</vt:lpstr>
      <vt:lpstr>Open Sans</vt:lpstr>
      <vt:lpstr>Pacifico</vt:lpstr>
      <vt:lpstr>Palatino Linotype</vt:lpstr>
      <vt:lpstr>Satisfy</vt:lpstr>
      <vt:lpstr>Shadows Into Light</vt:lpstr>
      <vt:lpstr>Sitka Subheading</vt:lpstr>
      <vt:lpstr>Space Mono</vt:lpstr>
      <vt:lpstr>Tahoma</vt:lpstr>
      <vt:lpstr>Times New Roman</vt:lpstr>
      <vt:lpstr>Ubuntu</vt:lpstr>
      <vt:lpstr>Wingdings</vt:lpstr>
      <vt:lpstr>Wingdings 3</vt:lpstr>
      <vt:lpstr>Office Theme</vt:lpstr>
      <vt:lpstr>Wisp</vt:lpstr>
      <vt:lpstr>  Name: Aarav Mahajan class: X-”B” Roll No:”1” Submitted to: Mrs. Suman ma'am</vt:lpstr>
      <vt:lpstr>PowerPoint Presentation</vt:lpstr>
      <vt:lpstr>                     GOA… Goa is unlike any other state of India. It is the smallest state of the country and Panaji or Panjim is its capital. It has a unique international atmosphere and layering, which is seen in its festive atmosphere and becalming halo. Goa was a Portuguese colony for centuries, from about 1510 until 1961, and this has left behind strong traces of foreign power here.</vt:lpstr>
      <vt:lpstr>About the Author:</vt:lpstr>
      <vt:lpstr>PowerPoint Presentation</vt:lpstr>
      <vt:lpstr>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Word Meanings:</vt:lpstr>
      <vt:lpstr>Characters of the story.</vt:lpstr>
      <vt:lpstr>PowerPoint Presentation</vt:lpstr>
      <vt:lpstr>PowerPoint Presentation</vt:lpstr>
      <vt:lpstr>RTC Questions:</vt:lpstr>
      <vt:lpstr>RTC Questions:</vt:lpstr>
      <vt:lpstr>RTC Questions:</vt:lpstr>
      <vt:lpstr>SAQs</vt:lpstr>
      <vt:lpstr>        </vt:lpstr>
      <vt:lpstr>                                    SAQs</vt:lpstr>
      <vt:lpstr>                               LAQs</vt:lpstr>
      <vt:lpstr>                                 LAQs</vt:lpstr>
      <vt:lpstr>Quick Recap:</vt:lpstr>
      <vt:lpstr>Quick Recap:</vt:lpstr>
      <vt:lpstr>                                REFERENCES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Aarav Mahajan</dc:creator>
  <cp:lastModifiedBy>Aarav Mahajan</cp:lastModifiedBy>
  <cp:revision>304</cp:revision>
  <dcterms:created xsi:type="dcterms:W3CDTF">2013-08-21T19:17:07Z</dcterms:created>
  <dcterms:modified xsi:type="dcterms:W3CDTF">2019-07-08T15:11:58Z</dcterms:modified>
</cp:coreProperties>
</file>